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1"/>
  </p:notesMasterIdLst>
  <p:sldIdLst>
    <p:sldId id="398" r:id="rId3"/>
    <p:sldId id="399" r:id="rId4"/>
    <p:sldId id="400" r:id="rId5"/>
    <p:sldId id="343" r:id="rId6"/>
    <p:sldId id="347" r:id="rId7"/>
    <p:sldId id="401" r:id="rId8"/>
    <p:sldId id="402" r:id="rId9"/>
    <p:sldId id="404" r:id="rId10"/>
    <p:sldId id="344" r:id="rId11"/>
    <p:sldId id="345" r:id="rId12"/>
    <p:sldId id="346" r:id="rId13"/>
    <p:sldId id="348" r:id="rId14"/>
    <p:sldId id="405" r:id="rId15"/>
    <p:sldId id="370" r:id="rId16"/>
    <p:sldId id="409" r:id="rId17"/>
    <p:sldId id="408" r:id="rId18"/>
    <p:sldId id="410" r:id="rId19"/>
    <p:sldId id="411" r:id="rId20"/>
    <p:sldId id="412" r:id="rId21"/>
    <p:sldId id="413" r:id="rId22"/>
    <p:sldId id="415" r:id="rId23"/>
    <p:sldId id="416" r:id="rId24"/>
    <p:sldId id="353" r:id="rId25"/>
    <p:sldId id="418" r:id="rId26"/>
    <p:sldId id="419" r:id="rId27"/>
    <p:sldId id="365" r:id="rId28"/>
    <p:sldId id="420" r:id="rId29"/>
    <p:sldId id="422" r:id="rId30"/>
    <p:sldId id="356" r:id="rId31"/>
    <p:sldId id="357" r:id="rId32"/>
    <p:sldId id="362" r:id="rId33"/>
    <p:sldId id="423" r:id="rId34"/>
    <p:sldId id="424" r:id="rId35"/>
    <p:sldId id="429" r:id="rId36"/>
    <p:sldId id="438" r:id="rId37"/>
    <p:sldId id="436" r:id="rId38"/>
    <p:sldId id="435" r:id="rId39"/>
    <p:sldId id="439" r:id="rId40"/>
    <p:sldId id="444" r:id="rId41"/>
    <p:sldId id="440" r:id="rId42"/>
    <p:sldId id="441" r:id="rId43"/>
    <p:sldId id="442" r:id="rId44"/>
    <p:sldId id="443" r:id="rId45"/>
    <p:sldId id="427" r:id="rId46"/>
    <p:sldId id="372" r:id="rId47"/>
    <p:sldId id="375" r:id="rId48"/>
    <p:sldId id="425" r:id="rId49"/>
    <p:sldId id="426" r:id="rId50"/>
    <p:sldId id="379" r:id="rId51"/>
    <p:sldId id="428" r:id="rId52"/>
    <p:sldId id="383" r:id="rId53"/>
    <p:sldId id="385" r:id="rId54"/>
    <p:sldId id="387" r:id="rId55"/>
    <p:sldId id="389" r:id="rId56"/>
    <p:sldId id="390" r:id="rId57"/>
    <p:sldId id="391" r:id="rId58"/>
    <p:sldId id="392" r:id="rId59"/>
    <p:sldId id="393" r:id="rId60"/>
    <p:sldId id="395" r:id="rId61"/>
    <p:sldId id="381" r:id="rId62"/>
    <p:sldId id="325" r:id="rId63"/>
    <p:sldId id="430" r:id="rId64"/>
    <p:sldId id="396" r:id="rId65"/>
    <p:sldId id="432" r:id="rId66"/>
    <p:sldId id="397" r:id="rId67"/>
    <p:sldId id="433" r:id="rId68"/>
    <p:sldId id="431" r:id="rId69"/>
    <p:sldId id="258" r:id="rId70"/>
  </p:sldIdLst>
  <p:sldSz cx="9144000" cy="6858000" type="screen4x3"/>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587"/>
    <a:srgbClr val="1F60A9"/>
    <a:srgbClr val="0B1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4" autoAdjust="0"/>
    <p:restoredTop sz="80630" autoAdjust="0"/>
  </p:normalViewPr>
  <p:slideViewPr>
    <p:cSldViewPr>
      <p:cViewPr varScale="1">
        <p:scale>
          <a:sx n="89" d="100"/>
          <a:sy n="89" d="100"/>
        </p:scale>
        <p:origin x="2604" y="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100BD6-0DEE-0440-AF37-E41A6E848143}" type="doc">
      <dgm:prSet loTypeId="urn:microsoft.com/office/officeart/2005/8/layout/orgChart1" loCatId="" qsTypeId="urn:microsoft.com/office/officeart/2005/8/quickstyle/simple3" qsCatId="simple" csTypeId="urn:microsoft.com/office/officeart/2005/8/colors/accent1_2" csCatId="accent1" phldr="1"/>
      <dgm:spPr/>
      <dgm:t>
        <a:bodyPr/>
        <a:lstStyle/>
        <a:p>
          <a:endParaRPr lang="en-US"/>
        </a:p>
      </dgm:t>
    </dgm:pt>
    <dgm:pt modelId="{F8030290-5C67-2C44-AF0A-56E0F7D7EC0A}">
      <dgm:prSet phldrT="[Text]"/>
      <dgm:spPr/>
      <dgm:t>
        <a:bodyPr/>
        <a:lstStyle/>
        <a:p>
          <a:r>
            <a:rPr lang="en-US" b="1" dirty="0"/>
            <a:t>Alkali-carbonate reaction (ACR):  </a:t>
          </a:r>
        </a:p>
        <a:p>
          <a:r>
            <a:rPr lang="en-US" dirty="0"/>
            <a:t>Hardly seen and generally formed with dolomitic or ACR-susceptible aggregates</a:t>
          </a:r>
          <a:endParaRPr lang="en-US" dirty="0">
            <a:latin typeface="Arial" panose="020B0604020202020204" pitchFamily="34" charset="0"/>
            <a:cs typeface="Arial" panose="020B0604020202020204" pitchFamily="34" charset="0"/>
          </a:endParaRPr>
        </a:p>
      </dgm:t>
    </dgm:pt>
    <dgm:pt modelId="{A78A8590-1944-0B44-A885-2769583F070B}" type="parTrans" cxnId="{46616E97-92E4-DB4D-A6B2-EBEA2AA612EC}">
      <dgm:prSet/>
      <dgm:spPr/>
      <dgm:t>
        <a:bodyPr/>
        <a:lstStyle/>
        <a:p>
          <a:endParaRPr lang="en-US">
            <a:latin typeface="Arial" panose="020B0604020202020204" pitchFamily="34" charset="0"/>
            <a:cs typeface="Arial" panose="020B0604020202020204" pitchFamily="34" charset="0"/>
          </a:endParaRPr>
        </a:p>
      </dgm:t>
    </dgm:pt>
    <dgm:pt modelId="{EB4195BB-E1B8-CC4B-A1A9-B3BE0A66E76A}" type="sibTrans" cxnId="{46616E97-92E4-DB4D-A6B2-EBEA2AA612EC}">
      <dgm:prSet/>
      <dgm:spPr/>
      <dgm:t>
        <a:bodyPr/>
        <a:lstStyle/>
        <a:p>
          <a:endParaRPr lang="en-US">
            <a:latin typeface="Arial" panose="020B0604020202020204" pitchFamily="34" charset="0"/>
            <a:cs typeface="Arial" panose="020B0604020202020204" pitchFamily="34" charset="0"/>
          </a:endParaRPr>
        </a:p>
      </dgm:t>
    </dgm:pt>
    <dgm:pt modelId="{6A260969-380C-2C4C-A847-E211E5ED38B4}">
      <dgm:prSet phldrT="[Text]"/>
      <dgm:spPr/>
      <dgm:t>
        <a:bodyPr/>
        <a:lstStyle/>
        <a:p>
          <a:r>
            <a:rPr lang="en-US" b="1" dirty="0"/>
            <a:t>Alkali-silica reaction (ASR): </a:t>
          </a:r>
        </a:p>
        <a:p>
          <a:r>
            <a:rPr lang="en-US" dirty="0"/>
            <a:t>Common source of concrete deterioration worldwide and is of more significance in the United States.</a:t>
          </a:r>
          <a:endParaRPr lang="en-US" dirty="0">
            <a:latin typeface="Arial" panose="020B0604020202020204" pitchFamily="34" charset="0"/>
            <a:cs typeface="Arial" panose="020B0604020202020204" pitchFamily="34" charset="0"/>
          </a:endParaRPr>
        </a:p>
      </dgm:t>
    </dgm:pt>
    <dgm:pt modelId="{7DF16630-C5B2-EC44-AF80-C0550B05781E}" type="parTrans" cxnId="{AE2AC5EC-490F-4B48-81ED-387E3FBD7510}">
      <dgm:prSet/>
      <dgm:spPr/>
      <dgm:t>
        <a:bodyPr/>
        <a:lstStyle/>
        <a:p>
          <a:endParaRPr lang="en-US">
            <a:latin typeface="Arial" panose="020B0604020202020204" pitchFamily="34" charset="0"/>
            <a:cs typeface="Arial" panose="020B0604020202020204" pitchFamily="34" charset="0"/>
          </a:endParaRPr>
        </a:p>
      </dgm:t>
    </dgm:pt>
    <dgm:pt modelId="{E17323E9-0659-704E-85B6-2EE775B94087}" type="sibTrans" cxnId="{AE2AC5EC-490F-4B48-81ED-387E3FBD7510}">
      <dgm:prSet/>
      <dgm:spPr/>
      <dgm:t>
        <a:bodyPr/>
        <a:lstStyle/>
        <a:p>
          <a:endParaRPr lang="en-US">
            <a:latin typeface="Arial" panose="020B0604020202020204" pitchFamily="34" charset="0"/>
            <a:cs typeface="Arial" panose="020B0604020202020204" pitchFamily="34" charset="0"/>
          </a:endParaRPr>
        </a:p>
      </dgm:t>
    </dgm:pt>
    <dgm:pt modelId="{C0D3B88A-6D05-F04C-86BF-E63EF45F4FEA}">
      <dgm:prSet phldrT="[Text]"/>
      <dgm:spPr/>
      <dgm:t>
        <a:bodyPr/>
        <a:lstStyle/>
        <a:p>
          <a:r>
            <a:rPr lang="en-US" dirty="0">
              <a:latin typeface="Arial" panose="020B0604020202020204" pitchFamily="34" charset="0"/>
              <a:cs typeface="Arial" panose="020B0604020202020204" pitchFamily="34" charset="0"/>
            </a:rPr>
            <a:t>AAR Types</a:t>
          </a:r>
        </a:p>
      </dgm:t>
    </dgm:pt>
    <dgm:pt modelId="{B112D638-ED2F-044A-ACE7-80471A5500DB}" type="sibTrans" cxnId="{B0B40D91-5550-6844-BF4B-C1BC8054ADCA}">
      <dgm:prSet/>
      <dgm:spPr/>
      <dgm:t>
        <a:bodyPr/>
        <a:lstStyle/>
        <a:p>
          <a:endParaRPr lang="en-US">
            <a:latin typeface="Arial" panose="020B0604020202020204" pitchFamily="34" charset="0"/>
            <a:cs typeface="Arial" panose="020B0604020202020204" pitchFamily="34" charset="0"/>
          </a:endParaRPr>
        </a:p>
      </dgm:t>
    </dgm:pt>
    <dgm:pt modelId="{5A55C510-4530-B946-A39D-1BFF9B269331}" type="parTrans" cxnId="{B0B40D91-5550-6844-BF4B-C1BC8054ADCA}">
      <dgm:prSet/>
      <dgm:spPr/>
      <dgm:t>
        <a:bodyPr/>
        <a:lstStyle/>
        <a:p>
          <a:endParaRPr lang="en-US">
            <a:latin typeface="Arial" panose="020B0604020202020204" pitchFamily="34" charset="0"/>
            <a:cs typeface="Arial" panose="020B0604020202020204" pitchFamily="34" charset="0"/>
          </a:endParaRPr>
        </a:p>
      </dgm:t>
    </dgm:pt>
    <dgm:pt modelId="{86A72A3C-B988-CB40-9A5D-9F55F33F431B}" type="pres">
      <dgm:prSet presAssocID="{25100BD6-0DEE-0440-AF37-E41A6E848143}" presName="hierChild1" presStyleCnt="0">
        <dgm:presLayoutVars>
          <dgm:orgChart val="1"/>
          <dgm:chPref val="1"/>
          <dgm:dir/>
          <dgm:animOne val="branch"/>
          <dgm:animLvl val="lvl"/>
          <dgm:resizeHandles/>
        </dgm:presLayoutVars>
      </dgm:prSet>
      <dgm:spPr/>
    </dgm:pt>
    <dgm:pt modelId="{9BAE767A-960D-1C4B-A12E-BBD49AC62B85}" type="pres">
      <dgm:prSet presAssocID="{C0D3B88A-6D05-F04C-86BF-E63EF45F4FEA}" presName="hierRoot1" presStyleCnt="0">
        <dgm:presLayoutVars>
          <dgm:hierBranch val="init"/>
        </dgm:presLayoutVars>
      </dgm:prSet>
      <dgm:spPr/>
    </dgm:pt>
    <dgm:pt modelId="{D70308E1-3019-C84B-A075-92D57ADE9B27}" type="pres">
      <dgm:prSet presAssocID="{C0D3B88A-6D05-F04C-86BF-E63EF45F4FEA}" presName="rootComposite1" presStyleCnt="0"/>
      <dgm:spPr/>
    </dgm:pt>
    <dgm:pt modelId="{2724EAF0-1044-4546-8770-71F6A00FEA8F}" type="pres">
      <dgm:prSet presAssocID="{C0D3B88A-6D05-F04C-86BF-E63EF45F4FEA}" presName="rootText1" presStyleLbl="node0" presStyleIdx="0" presStyleCnt="1" custScaleX="231282" custScaleY="18670" custLinFactNeighborX="0" custLinFactNeighborY="-24448">
        <dgm:presLayoutVars>
          <dgm:chPref val="3"/>
        </dgm:presLayoutVars>
      </dgm:prSet>
      <dgm:spPr/>
    </dgm:pt>
    <dgm:pt modelId="{98C2EB14-BFFC-7746-9542-C199A3CD56AD}" type="pres">
      <dgm:prSet presAssocID="{C0D3B88A-6D05-F04C-86BF-E63EF45F4FEA}" presName="rootConnector1" presStyleLbl="node1" presStyleIdx="0" presStyleCnt="0"/>
      <dgm:spPr/>
    </dgm:pt>
    <dgm:pt modelId="{8CC90D0F-4D65-3E4F-8B42-38B5D2B9739C}" type="pres">
      <dgm:prSet presAssocID="{C0D3B88A-6D05-F04C-86BF-E63EF45F4FEA}" presName="hierChild2" presStyleCnt="0"/>
      <dgm:spPr/>
    </dgm:pt>
    <dgm:pt modelId="{0C010CF7-D691-1148-B21E-39E39DEAA1F3}" type="pres">
      <dgm:prSet presAssocID="{A78A8590-1944-0B44-A885-2769583F070B}" presName="Name37" presStyleLbl="parChTrans1D2" presStyleIdx="0" presStyleCnt="2"/>
      <dgm:spPr/>
    </dgm:pt>
    <dgm:pt modelId="{730F5548-9452-8742-90DF-39718E2B6B37}" type="pres">
      <dgm:prSet presAssocID="{F8030290-5C67-2C44-AF0A-56E0F7D7EC0A}" presName="hierRoot2" presStyleCnt="0">
        <dgm:presLayoutVars>
          <dgm:hierBranch val="init"/>
        </dgm:presLayoutVars>
      </dgm:prSet>
      <dgm:spPr/>
    </dgm:pt>
    <dgm:pt modelId="{9361C2F1-84B1-5044-8D99-09E95E72F523}" type="pres">
      <dgm:prSet presAssocID="{F8030290-5C67-2C44-AF0A-56E0F7D7EC0A}" presName="rootComposite" presStyleCnt="0"/>
      <dgm:spPr/>
    </dgm:pt>
    <dgm:pt modelId="{B8FFD887-8FC5-0A49-8480-DE19C99D9C36}" type="pres">
      <dgm:prSet presAssocID="{F8030290-5C67-2C44-AF0A-56E0F7D7EC0A}" presName="rootText" presStyleLbl="node2" presStyleIdx="0" presStyleCnt="2" custScaleX="115001" custScaleY="48240" custLinFactNeighborX="875" custLinFactNeighborY="-28141">
        <dgm:presLayoutVars>
          <dgm:chPref val="3"/>
        </dgm:presLayoutVars>
      </dgm:prSet>
      <dgm:spPr/>
    </dgm:pt>
    <dgm:pt modelId="{4A28AB48-FE3F-D349-9D3A-415FB9E57957}" type="pres">
      <dgm:prSet presAssocID="{F8030290-5C67-2C44-AF0A-56E0F7D7EC0A}" presName="rootConnector" presStyleLbl="node2" presStyleIdx="0" presStyleCnt="2"/>
      <dgm:spPr/>
    </dgm:pt>
    <dgm:pt modelId="{F8D078EA-B6FD-284B-918C-C8A0CC64E07E}" type="pres">
      <dgm:prSet presAssocID="{F8030290-5C67-2C44-AF0A-56E0F7D7EC0A}" presName="hierChild4" presStyleCnt="0"/>
      <dgm:spPr/>
    </dgm:pt>
    <dgm:pt modelId="{B8F0FE14-72B8-7C45-BD9C-56AD6D5ABC43}" type="pres">
      <dgm:prSet presAssocID="{F8030290-5C67-2C44-AF0A-56E0F7D7EC0A}" presName="hierChild5" presStyleCnt="0"/>
      <dgm:spPr/>
    </dgm:pt>
    <dgm:pt modelId="{0F21196D-14C5-3344-8284-DFB43B393AB4}" type="pres">
      <dgm:prSet presAssocID="{7DF16630-C5B2-EC44-AF80-C0550B05781E}" presName="Name37" presStyleLbl="parChTrans1D2" presStyleIdx="1" presStyleCnt="2"/>
      <dgm:spPr/>
    </dgm:pt>
    <dgm:pt modelId="{BC7A19ED-1FEE-6A49-8F67-F7E4CAE7E703}" type="pres">
      <dgm:prSet presAssocID="{6A260969-380C-2C4C-A847-E211E5ED38B4}" presName="hierRoot2" presStyleCnt="0">
        <dgm:presLayoutVars>
          <dgm:hierBranch val="init"/>
        </dgm:presLayoutVars>
      </dgm:prSet>
      <dgm:spPr/>
    </dgm:pt>
    <dgm:pt modelId="{A3AEA3BB-810D-CB45-97C0-FCFAEB0B81B4}" type="pres">
      <dgm:prSet presAssocID="{6A260969-380C-2C4C-A847-E211E5ED38B4}" presName="rootComposite" presStyleCnt="0"/>
      <dgm:spPr/>
    </dgm:pt>
    <dgm:pt modelId="{5D606503-447F-B54E-A9FD-950F408B1A20}" type="pres">
      <dgm:prSet presAssocID="{6A260969-380C-2C4C-A847-E211E5ED38B4}" presName="rootText" presStyleLbl="node2" presStyleIdx="1" presStyleCnt="2" custScaleX="112022" custScaleY="66617" custLinFactNeighborX="-586" custLinFactNeighborY="-28141">
        <dgm:presLayoutVars>
          <dgm:chPref val="3"/>
        </dgm:presLayoutVars>
      </dgm:prSet>
      <dgm:spPr/>
    </dgm:pt>
    <dgm:pt modelId="{95D99407-3E67-7D4B-8132-25A468AFA85A}" type="pres">
      <dgm:prSet presAssocID="{6A260969-380C-2C4C-A847-E211E5ED38B4}" presName="rootConnector" presStyleLbl="node2" presStyleIdx="1" presStyleCnt="2"/>
      <dgm:spPr/>
    </dgm:pt>
    <dgm:pt modelId="{4C1A0565-C93C-F845-9D43-BAD482607BBF}" type="pres">
      <dgm:prSet presAssocID="{6A260969-380C-2C4C-A847-E211E5ED38B4}" presName="hierChild4" presStyleCnt="0"/>
      <dgm:spPr/>
    </dgm:pt>
    <dgm:pt modelId="{84182F44-C7A3-4144-B091-1E2B4341C4AD}" type="pres">
      <dgm:prSet presAssocID="{6A260969-380C-2C4C-A847-E211E5ED38B4}" presName="hierChild5" presStyleCnt="0"/>
      <dgm:spPr/>
    </dgm:pt>
    <dgm:pt modelId="{7A3F13BB-DF6C-0545-89A0-E16EEFE6F0F4}" type="pres">
      <dgm:prSet presAssocID="{C0D3B88A-6D05-F04C-86BF-E63EF45F4FEA}" presName="hierChild3" presStyleCnt="0"/>
      <dgm:spPr/>
    </dgm:pt>
  </dgm:ptLst>
  <dgm:cxnLst>
    <dgm:cxn modelId="{94B91804-7EC6-4B66-A92F-78C1657274E5}" type="presOf" srcId="{25100BD6-0DEE-0440-AF37-E41A6E848143}" destId="{86A72A3C-B988-CB40-9A5D-9F55F33F431B}" srcOrd="0" destOrd="0" presId="urn:microsoft.com/office/officeart/2005/8/layout/orgChart1"/>
    <dgm:cxn modelId="{A1498A0B-0246-4E8B-83B8-3A290B012CA5}" type="presOf" srcId="{A78A8590-1944-0B44-A885-2769583F070B}" destId="{0C010CF7-D691-1148-B21E-39E39DEAA1F3}" srcOrd="0" destOrd="0" presId="urn:microsoft.com/office/officeart/2005/8/layout/orgChart1"/>
    <dgm:cxn modelId="{43541927-C177-4AA1-A86F-D28B49F21C1B}" type="presOf" srcId="{F8030290-5C67-2C44-AF0A-56E0F7D7EC0A}" destId="{B8FFD887-8FC5-0A49-8480-DE19C99D9C36}" srcOrd="0" destOrd="0" presId="urn:microsoft.com/office/officeart/2005/8/layout/orgChart1"/>
    <dgm:cxn modelId="{1A53F833-3E60-4E5D-A276-9213B629D8EC}" type="presOf" srcId="{6A260969-380C-2C4C-A847-E211E5ED38B4}" destId="{95D99407-3E67-7D4B-8132-25A468AFA85A}" srcOrd="1" destOrd="0" presId="urn:microsoft.com/office/officeart/2005/8/layout/orgChart1"/>
    <dgm:cxn modelId="{3D82DE5D-F7B8-4C04-998B-552A18A87D58}" type="presOf" srcId="{C0D3B88A-6D05-F04C-86BF-E63EF45F4FEA}" destId="{98C2EB14-BFFC-7746-9542-C199A3CD56AD}" srcOrd="1" destOrd="0" presId="urn:microsoft.com/office/officeart/2005/8/layout/orgChart1"/>
    <dgm:cxn modelId="{5125F96C-D152-4352-B2DE-5F83A800701B}" type="presOf" srcId="{F8030290-5C67-2C44-AF0A-56E0F7D7EC0A}" destId="{4A28AB48-FE3F-D349-9D3A-415FB9E57957}" srcOrd="1" destOrd="0" presId="urn:microsoft.com/office/officeart/2005/8/layout/orgChart1"/>
    <dgm:cxn modelId="{510F7375-E68A-456B-B59B-DD84C2F56252}" type="presOf" srcId="{C0D3B88A-6D05-F04C-86BF-E63EF45F4FEA}" destId="{2724EAF0-1044-4546-8770-71F6A00FEA8F}" srcOrd="0" destOrd="0" presId="urn:microsoft.com/office/officeart/2005/8/layout/orgChart1"/>
    <dgm:cxn modelId="{B8BBDB90-84C4-428D-8C26-CEB92E6CB614}" type="presOf" srcId="{6A260969-380C-2C4C-A847-E211E5ED38B4}" destId="{5D606503-447F-B54E-A9FD-950F408B1A20}" srcOrd="0" destOrd="0" presId="urn:microsoft.com/office/officeart/2005/8/layout/orgChart1"/>
    <dgm:cxn modelId="{B0B40D91-5550-6844-BF4B-C1BC8054ADCA}" srcId="{25100BD6-0DEE-0440-AF37-E41A6E848143}" destId="{C0D3B88A-6D05-F04C-86BF-E63EF45F4FEA}" srcOrd="0" destOrd="0" parTransId="{5A55C510-4530-B946-A39D-1BFF9B269331}" sibTransId="{B112D638-ED2F-044A-ACE7-80471A5500DB}"/>
    <dgm:cxn modelId="{46616E97-92E4-DB4D-A6B2-EBEA2AA612EC}" srcId="{C0D3B88A-6D05-F04C-86BF-E63EF45F4FEA}" destId="{F8030290-5C67-2C44-AF0A-56E0F7D7EC0A}" srcOrd="0" destOrd="0" parTransId="{A78A8590-1944-0B44-A885-2769583F070B}" sibTransId="{EB4195BB-E1B8-CC4B-A1A9-B3BE0A66E76A}"/>
    <dgm:cxn modelId="{9D1FA3EC-0BD1-4F06-8F09-64746C0D8640}" type="presOf" srcId="{7DF16630-C5B2-EC44-AF80-C0550B05781E}" destId="{0F21196D-14C5-3344-8284-DFB43B393AB4}" srcOrd="0" destOrd="0" presId="urn:microsoft.com/office/officeart/2005/8/layout/orgChart1"/>
    <dgm:cxn modelId="{AE2AC5EC-490F-4B48-81ED-387E3FBD7510}" srcId="{C0D3B88A-6D05-F04C-86BF-E63EF45F4FEA}" destId="{6A260969-380C-2C4C-A847-E211E5ED38B4}" srcOrd="1" destOrd="0" parTransId="{7DF16630-C5B2-EC44-AF80-C0550B05781E}" sibTransId="{E17323E9-0659-704E-85B6-2EE775B94087}"/>
    <dgm:cxn modelId="{A2ABD825-3FF4-4AF7-BE78-7C655F4FCCE8}" type="presParOf" srcId="{86A72A3C-B988-CB40-9A5D-9F55F33F431B}" destId="{9BAE767A-960D-1C4B-A12E-BBD49AC62B85}" srcOrd="0" destOrd="0" presId="urn:microsoft.com/office/officeart/2005/8/layout/orgChart1"/>
    <dgm:cxn modelId="{5CBEF2DE-8F62-445C-B1CF-27C4867ACFAC}" type="presParOf" srcId="{9BAE767A-960D-1C4B-A12E-BBD49AC62B85}" destId="{D70308E1-3019-C84B-A075-92D57ADE9B27}" srcOrd="0" destOrd="0" presId="urn:microsoft.com/office/officeart/2005/8/layout/orgChart1"/>
    <dgm:cxn modelId="{0328F28B-CDF8-4634-8859-0DE0D48E76C1}" type="presParOf" srcId="{D70308E1-3019-C84B-A075-92D57ADE9B27}" destId="{2724EAF0-1044-4546-8770-71F6A00FEA8F}" srcOrd="0" destOrd="0" presId="urn:microsoft.com/office/officeart/2005/8/layout/orgChart1"/>
    <dgm:cxn modelId="{2DFAAF05-634A-446F-AC2D-0E194843A9E7}" type="presParOf" srcId="{D70308E1-3019-C84B-A075-92D57ADE9B27}" destId="{98C2EB14-BFFC-7746-9542-C199A3CD56AD}" srcOrd="1" destOrd="0" presId="urn:microsoft.com/office/officeart/2005/8/layout/orgChart1"/>
    <dgm:cxn modelId="{7538A001-6C8A-4D13-BBD1-C9C248D835A8}" type="presParOf" srcId="{9BAE767A-960D-1C4B-A12E-BBD49AC62B85}" destId="{8CC90D0F-4D65-3E4F-8B42-38B5D2B9739C}" srcOrd="1" destOrd="0" presId="urn:microsoft.com/office/officeart/2005/8/layout/orgChart1"/>
    <dgm:cxn modelId="{E39E1886-B870-4B4E-9A2B-A42223EA7BD3}" type="presParOf" srcId="{8CC90D0F-4D65-3E4F-8B42-38B5D2B9739C}" destId="{0C010CF7-D691-1148-B21E-39E39DEAA1F3}" srcOrd="0" destOrd="0" presId="urn:microsoft.com/office/officeart/2005/8/layout/orgChart1"/>
    <dgm:cxn modelId="{90B90C42-66FC-4919-8B3B-18C72C43EEEC}" type="presParOf" srcId="{8CC90D0F-4D65-3E4F-8B42-38B5D2B9739C}" destId="{730F5548-9452-8742-90DF-39718E2B6B37}" srcOrd="1" destOrd="0" presId="urn:microsoft.com/office/officeart/2005/8/layout/orgChart1"/>
    <dgm:cxn modelId="{B3176211-A3A4-4A9B-B3E8-7268A690E567}" type="presParOf" srcId="{730F5548-9452-8742-90DF-39718E2B6B37}" destId="{9361C2F1-84B1-5044-8D99-09E95E72F523}" srcOrd="0" destOrd="0" presId="urn:microsoft.com/office/officeart/2005/8/layout/orgChart1"/>
    <dgm:cxn modelId="{2FE0D208-BA25-453D-9493-C1E57844A55D}" type="presParOf" srcId="{9361C2F1-84B1-5044-8D99-09E95E72F523}" destId="{B8FFD887-8FC5-0A49-8480-DE19C99D9C36}" srcOrd="0" destOrd="0" presId="urn:microsoft.com/office/officeart/2005/8/layout/orgChart1"/>
    <dgm:cxn modelId="{37C55C77-DDE1-44CB-BD5E-85727659405D}" type="presParOf" srcId="{9361C2F1-84B1-5044-8D99-09E95E72F523}" destId="{4A28AB48-FE3F-D349-9D3A-415FB9E57957}" srcOrd="1" destOrd="0" presId="urn:microsoft.com/office/officeart/2005/8/layout/orgChart1"/>
    <dgm:cxn modelId="{C7E52A70-D452-43AB-B835-5127959A5806}" type="presParOf" srcId="{730F5548-9452-8742-90DF-39718E2B6B37}" destId="{F8D078EA-B6FD-284B-918C-C8A0CC64E07E}" srcOrd="1" destOrd="0" presId="urn:microsoft.com/office/officeart/2005/8/layout/orgChart1"/>
    <dgm:cxn modelId="{8FE3AB20-40EE-4909-ACC2-CB5EE22A2AD9}" type="presParOf" srcId="{730F5548-9452-8742-90DF-39718E2B6B37}" destId="{B8F0FE14-72B8-7C45-BD9C-56AD6D5ABC43}" srcOrd="2" destOrd="0" presId="urn:microsoft.com/office/officeart/2005/8/layout/orgChart1"/>
    <dgm:cxn modelId="{A23D5888-F655-4B70-8BEA-D0B6AAEF5F43}" type="presParOf" srcId="{8CC90D0F-4D65-3E4F-8B42-38B5D2B9739C}" destId="{0F21196D-14C5-3344-8284-DFB43B393AB4}" srcOrd="2" destOrd="0" presId="urn:microsoft.com/office/officeart/2005/8/layout/orgChart1"/>
    <dgm:cxn modelId="{63488ECA-815C-4043-AFD6-E14FE8113743}" type="presParOf" srcId="{8CC90D0F-4D65-3E4F-8B42-38B5D2B9739C}" destId="{BC7A19ED-1FEE-6A49-8F67-F7E4CAE7E703}" srcOrd="3" destOrd="0" presId="urn:microsoft.com/office/officeart/2005/8/layout/orgChart1"/>
    <dgm:cxn modelId="{CAAA7D4C-9180-485F-AC54-569AAF585EF1}" type="presParOf" srcId="{BC7A19ED-1FEE-6A49-8F67-F7E4CAE7E703}" destId="{A3AEA3BB-810D-CB45-97C0-FCFAEB0B81B4}" srcOrd="0" destOrd="0" presId="urn:microsoft.com/office/officeart/2005/8/layout/orgChart1"/>
    <dgm:cxn modelId="{8CAEFA7D-E686-4CE3-8C97-7D5C15C53F59}" type="presParOf" srcId="{A3AEA3BB-810D-CB45-97C0-FCFAEB0B81B4}" destId="{5D606503-447F-B54E-A9FD-950F408B1A20}" srcOrd="0" destOrd="0" presId="urn:microsoft.com/office/officeart/2005/8/layout/orgChart1"/>
    <dgm:cxn modelId="{6D8110FF-ACF7-45D1-90C3-E1DAF2E3090A}" type="presParOf" srcId="{A3AEA3BB-810D-CB45-97C0-FCFAEB0B81B4}" destId="{95D99407-3E67-7D4B-8132-25A468AFA85A}" srcOrd="1" destOrd="0" presId="urn:microsoft.com/office/officeart/2005/8/layout/orgChart1"/>
    <dgm:cxn modelId="{345BE356-A46B-47FB-8753-1B18B9FE1DBA}" type="presParOf" srcId="{BC7A19ED-1FEE-6A49-8F67-F7E4CAE7E703}" destId="{4C1A0565-C93C-F845-9D43-BAD482607BBF}" srcOrd="1" destOrd="0" presId="urn:microsoft.com/office/officeart/2005/8/layout/orgChart1"/>
    <dgm:cxn modelId="{DFFFA3D1-2DF6-40D9-A18A-AB248D8C3B7E}" type="presParOf" srcId="{BC7A19ED-1FEE-6A49-8F67-F7E4CAE7E703}" destId="{84182F44-C7A3-4144-B091-1E2B4341C4AD}" srcOrd="2" destOrd="0" presId="urn:microsoft.com/office/officeart/2005/8/layout/orgChart1"/>
    <dgm:cxn modelId="{003DF6DF-E552-4EA6-9546-61A2DFF5A7A6}" type="presParOf" srcId="{9BAE767A-960D-1C4B-A12E-BBD49AC62B85}" destId="{7A3F13BB-DF6C-0545-89A0-E16EEFE6F0F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21196D-14C5-3344-8284-DFB43B393AB4}">
      <dsp:nvSpPr>
        <dsp:cNvPr id="0" name=""/>
        <dsp:cNvSpPr/>
      </dsp:nvSpPr>
      <dsp:spPr>
        <a:xfrm>
          <a:off x="4117521" y="309673"/>
          <a:ext cx="2236367" cy="486957"/>
        </a:xfrm>
        <a:custGeom>
          <a:avLst/>
          <a:gdLst/>
          <a:ahLst/>
          <a:cxnLst/>
          <a:rect l="0" t="0" r="0" b="0"/>
          <a:pathLst>
            <a:path>
              <a:moveTo>
                <a:pt x="0" y="0"/>
              </a:moveTo>
              <a:lnTo>
                <a:pt x="0" y="138637"/>
              </a:lnTo>
              <a:lnTo>
                <a:pt x="2236367" y="138637"/>
              </a:lnTo>
              <a:lnTo>
                <a:pt x="2236367" y="48695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010CF7-D691-1148-B21E-39E39DEAA1F3}">
      <dsp:nvSpPr>
        <dsp:cNvPr id="0" name=""/>
        <dsp:cNvSpPr/>
      </dsp:nvSpPr>
      <dsp:spPr>
        <a:xfrm>
          <a:off x="1940152" y="309673"/>
          <a:ext cx="2177368" cy="486957"/>
        </a:xfrm>
        <a:custGeom>
          <a:avLst/>
          <a:gdLst/>
          <a:ahLst/>
          <a:cxnLst/>
          <a:rect l="0" t="0" r="0" b="0"/>
          <a:pathLst>
            <a:path>
              <a:moveTo>
                <a:pt x="2177368" y="0"/>
              </a:moveTo>
              <a:lnTo>
                <a:pt x="2177368" y="138637"/>
              </a:lnTo>
              <a:lnTo>
                <a:pt x="0" y="138637"/>
              </a:lnTo>
              <a:lnTo>
                <a:pt x="0" y="48695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24EAF0-1044-4546-8770-71F6A00FEA8F}">
      <dsp:nvSpPr>
        <dsp:cNvPr id="0" name=""/>
        <dsp:cNvSpPr/>
      </dsp:nvSpPr>
      <dsp:spPr>
        <a:xfrm>
          <a:off x="281317" y="0"/>
          <a:ext cx="7672408" cy="309673"/>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AAR Types</a:t>
          </a:r>
        </a:p>
      </dsp:txBody>
      <dsp:txXfrm>
        <a:off x="281317" y="0"/>
        <a:ext cx="7672408" cy="309673"/>
      </dsp:txXfrm>
    </dsp:sp>
    <dsp:sp modelId="{B8FFD887-8FC5-0A49-8480-DE19C99D9C36}">
      <dsp:nvSpPr>
        <dsp:cNvPr id="0" name=""/>
        <dsp:cNvSpPr/>
      </dsp:nvSpPr>
      <dsp:spPr>
        <a:xfrm>
          <a:off x="32666" y="796631"/>
          <a:ext cx="3814973" cy="80014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Alkali-carbonate reaction (ACR):  </a:t>
          </a:r>
        </a:p>
        <a:p>
          <a:pPr marL="0" lvl="0" indent="0" algn="ctr" defTabSz="711200">
            <a:lnSpc>
              <a:spcPct val="90000"/>
            </a:lnSpc>
            <a:spcBef>
              <a:spcPct val="0"/>
            </a:spcBef>
            <a:spcAft>
              <a:spcPct val="35000"/>
            </a:spcAft>
            <a:buNone/>
          </a:pPr>
          <a:r>
            <a:rPr lang="en-US" sz="1600" kern="1200" dirty="0"/>
            <a:t>Hardly seen and generally formed with dolomitic or ACR-susceptible aggregates</a:t>
          </a:r>
          <a:endParaRPr lang="en-US" sz="1600" kern="1200" dirty="0">
            <a:latin typeface="Arial" panose="020B0604020202020204" pitchFamily="34" charset="0"/>
            <a:cs typeface="Arial" panose="020B0604020202020204" pitchFamily="34" charset="0"/>
          </a:endParaRPr>
        </a:p>
      </dsp:txBody>
      <dsp:txXfrm>
        <a:off x="32666" y="796631"/>
        <a:ext cx="3814973" cy="800142"/>
      </dsp:txXfrm>
    </dsp:sp>
    <dsp:sp modelId="{5D606503-447F-B54E-A9FD-950F408B1A20}">
      <dsp:nvSpPr>
        <dsp:cNvPr id="0" name=""/>
        <dsp:cNvSpPr/>
      </dsp:nvSpPr>
      <dsp:spPr>
        <a:xfrm>
          <a:off x="4495814" y="796631"/>
          <a:ext cx="3716149" cy="11049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Alkali-silica reaction (ASR): </a:t>
          </a:r>
        </a:p>
        <a:p>
          <a:pPr marL="0" lvl="0" indent="0" algn="ctr" defTabSz="711200">
            <a:lnSpc>
              <a:spcPct val="90000"/>
            </a:lnSpc>
            <a:spcBef>
              <a:spcPct val="0"/>
            </a:spcBef>
            <a:spcAft>
              <a:spcPct val="35000"/>
            </a:spcAft>
            <a:buNone/>
          </a:pPr>
          <a:r>
            <a:rPr lang="en-US" sz="1600" kern="1200" dirty="0"/>
            <a:t>Common source of concrete deterioration worldwide and is of more significance in the United States.</a:t>
          </a:r>
          <a:endParaRPr lang="en-US" sz="1600" kern="1200" dirty="0">
            <a:latin typeface="Arial" panose="020B0604020202020204" pitchFamily="34" charset="0"/>
            <a:cs typeface="Arial" panose="020B0604020202020204" pitchFamily="34" charset="0"/>
          </a:endParaRPr>
        </a:p>
      </dsp:txBody>
      <dsp:txXfrm>
        <a:off x="4495814" y="796631"/>
        <a:ext cx="3716149" cy="110495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5296"/>
          </a:xfrm>
          <a:prstGeom prst="rect">
            <a:avLst/>
          </a:prstGeom>
        </p:spPr>
        <p:txBody>
          <a:bodyPr vert="horz" lIns="93287" tIns="46644" rIns="93287" bIns="46644" rtlCol="0"/>
          <a:lstStyle>
            <a:lvl1pPr algn="r">
              <a:defRPr sz="1200"/>
            </a:lvl1pPr>
          </a:lstStyle>
          <a:p>
            <a:fld id="{9D886DC0-0A93-42D6-A675-017B8760B41B}" type="datetimeFigureOut">
              <a:rPr lang="en-US" smtClean="0"/>
              <a:pPr/>
              <a:t>3/15/2022</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3287" tIns="46644" rIns="93287" bIns="466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5296"/>
          </a:xfrm>
          <a:prstGeom prst="rect">
            <a:avLst/>
          </a:prstGeom>
        </p:spPr>
        <p:txBody>
          <a:bodyPr vert="horz" lIns="93287" tIns="46644" rIns="93287" bIns="46644" rtlCol="0" anchor="b"/>
          <a:lstStyle>
            <a:lvl1pPr algn="r">
              <a:defRPr sz="1200"/>
            </a:lvl1pPr>
          </a:lstStyle>
          <a:p>
            <a:fld id="{FA26487E-518C-43F7-A8EE-728BE395642E}" type="slidenum">
              <a:rPr lang="en-US" smtClean="0"/>
              <a:pPr/>
              <a:t>‹#›</a:t>
            </a:fld>
            <a:endParaRPr lang="en-US"/>
          </a:p>
        </p:txBody>
      </p:sp>
    </p:spTree>
    <p:extLst>
      <p:ext uri="{BB962C8B-B14F-4D97-AF65-F5344CB8AC3E}">
        <p14:creationId xmlns:p14="http://schemas.microsoft.com/office/powerpoint/2010/main" val="290266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Continuously_differentiabl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en.wikipedia.org/wiki/Scalar_(physics)" TargetMode="External"/><Relationship Id="rId5" Type="http://schemas.openxmlformats.org/officeDocument/2006/relationships/hyperlink" Target="https://en.wikipedia.org/wiki/Dot_product" TargetMode="External"/><Relationship Id="rId4" Type="http://schemas.openxmlformats.org/officeDocument/2006/relationships/hyperlink" Target="https://en.wikipedia.org/wiki/Vector_field"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latin typeface="Arial" panose="020B0604020202020204" pitchFamily="34" charset="0"/>
                <a:cs typeface="Arial" panose="020B0604020202020204" pitchFamily="34" charset="0"/>
              </a:rPr>
              <a:t>Thanks advisory committee, other faculty, guests, and students.</a:t>
            </a:r>
          </a:p>
          <a:p>
            <a:endParaRPr lang="en-US" sz="8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a:t>
            </a:fld>
            <a:endParaRPr lang="en-US"/>
          </a:p>
        </p:txBody>
      </p:sp>
    </p:spTree>
    <p:extLst>
      <p:ext uri="{BB962C8B-B14F-4D97-AF65-F5344CB8AC3E}">
        <p14:creationId xmlns:p14="http://schemas.microsoft.com/office/powerpoint/2010/main" val="724439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a:t>
            </a:r>
            <a:r>
              <a:rPr lang="en-US" baseline="0" dirty="0"/>
              <a:t> in brief. Carbonate Halo means circular/annular ring of carbonates. Dolomitic crystals. Small sized discrete dolomite crystals suspended in the clay contents/mortar. ASR gel formed with the reaction between silica(reactive </a:t>
            </a:r>
            <a:r>
              <a:rPr lang="en-US" baseline="0" dirty="0" err="1"/>
              <a:t>agg</a:t>
            </a:r>
            <a:r>
              <a:rPr lang="en-US" baseline="0" dirty="0"/>
              <a:t>.) and ROH (cement paste).</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10</a:t>
            </a:fld>
            <a:endParaRPr lang="en-US"/>
          </a:p>
        </p:txBody>
      </p:sp>
    </p:spTree>
    <p:extLst>
      <p:ext uri="{BB962C8B-B14F-4D97-AF65-F5344CB8AC3E}">
        <p14:creationId xmlns:p14="http://schemas.microsoft.com/office/powerpoint/2010/main" val="1722908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In ASR, aggregates containing silica will react with alkali hydroxide in concrete which form alkali silica gel in a solid form. This gel further swells when it absorbs water from surrounding cement paste or the environment and induce increasing internal pressure in the </a:t>
            </a:r>
            <a:r>
              <a:rPr lang="en-US" sz="1200" dirty="0" err="1"/>
              <a:t>cementitious</a:t>
            </a:r>
            <a:r>
              <a:rPr lang="en-US" sz="1200" dirty="0"/>
              <a:t> matrix of concrete structure. This pressure may initiate expansion and develop crack in concrete </a:t>
            </a:r>
            <a:r>
              <a:rPr lang="en-US" sz="1200" dirty="0" err="1"/>
              <a:t>materials.The</a:t>
            </a:r>
            <a:r>
              <a:rPr lang="en-US" sz="1200" dirty="0"/>
              <a:t> mechanisms governing ASR are quite complex.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11</a:t>
            </a:fld>
            <a:endParaRPr lang="en-US"/>
          </a:p>
        </p:txBody>
      </p:sp>
    </p:spTree>
    <p:extLst>
      <p:ext uri="{BB962C8B-B14F-4D97-AF65-F5344CB8AC3E}">
        <p14:creationId xmlns:p14="http://schemas.microsoft.com/office/powerpoint/2010/main" val="3946425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latin typeface="Arial" panose="020B0604020202020204" pitchFamily="34" charset="0"/>
                <a:cs typeface="Arial" panose="020B0604020202020204" pitchFamily="34" charset="0"/>
              </a:rPr>
              <a:t>An acid-base reaction:</a:t>
            </a:r>
          </a:p>
          <a:p>
            <a:pPr marL="514350" indent="-514350">
              <a:buAutoNum type="arabicParenBoth"/>
            </a:pPr>
            <a:r>
              <a:rPr lang="en-US" sz="1200" b="1" dirty="0">
                <a:latin typeface="Arial" panose="020B0604020202020204" pitchFamily="34" charset="0"/>
                <a:cs typeface="Arial" panose="020B0604020202020204" pitchFamily="34" charset="0"/>
              </a:rPr>
              <a:t>Stage 1: Hydrolysis (Eqn. 1): </a:t>
            </a:r>
            <a:r>
              <a:rPr lang="en-US" sz="1200" dirty="0">
                <a:latin typeface="Arial" panose="020B0604020202020204" pitchFamily="34" charset="0"/>
                <a:cs typeface="Arial" panose="020B0604020202020204" pitchFamily="34" charset="0"/>
              </a:rPr>
              <a:t>Hydrolysis of the reactive silica (</a:t>
            </a:r>
            <a:r>
              <a:rPr lang="en-US" sz="1200" dirty="0" err="1">
                <a:latin typeface="Arial" panose="020B0604020202020204" pitchFamily="34" charset="0"/>
                <a:cs typeface="Arial" panose="020B0604020202020204" pitchFamily="34" charset="0"/>
              </a:rPr>
              <a:t>siloxane</a:t>
            </a:r>
            <a:r>
              <a:rPr lang="en-US" sz="1200" dirty="0">
                <a:latin typeface="Arial" panose="020B0604020202020204" pitchFamily="34" charset="0"/>
                <a:cs typeface="Arial" panose="020B0604020202020204" pitchFamily="34" charset="0"/>
              </a:rPr>
              <a:t>) by hydroxyl ions (OH‒) takes place. </a:t>
            </a:r>
          </a:p>
          <a:p>
            <a:pPr marL="514350" indent="-514350">
              <a:buAutoNum type="arabicParenBoth"/>
            </a:pPr>
            <a:r>
              <a:rPr lang="en-US" sz="1200" b="1" dirty="0">
                <a:latin typeface="Arial" panose="020B0604020202020204" pitchFamily="34" charset="0"/>
                <a:cs typeface="Arial" panose="020B0604020202020204" pitchFamily="34" charset="0"/>
              </a:rPr>
              <a:t>Stage 2: Neutralization (Eqn.2): </a:t>
            </a:r>
            <a:r>
              <a:rPr lang="en-US" sz="1200" dirty="0">
                <a:latin typeface="Arial" panose="020B0604020202020204" pitchFamily="34" charset="0"/>
                <a:cs typeface="Arial" panose="020B0604020202020204" pitchFamily="34" charset="0"/>
              </a:rPr>
              <a:t>In the second stage, weak </a:t>
            </a:r>
            <a:r>
              <a:rPr lang="en-US" sz="1200" dirty="0" err="1">
                <a:latin typeface="Arial" panose="020B0604020202020204" pitchFamily="34" charset="0"/>
                <a:cs typeface="Arial" panose="020B0604020202020204" pitchFamily="34" charset="0"/>
              </a:rPr>
              <a:t>silanol</a:t>
            </a:r>
            <a:r>
              <a:rPr lang="en-US" sz="1200" dirty="0">
                <a:latin typeface="Arial" panose="020B0604020202020204" pitchFamily="34" charset="0"/>
                <a:cs typeface="Arial" panose="020B0604020202020204" pitchFamily="34" charset="0"/>
              </a:rPr>
              <a:t> bonds (≡Si–O–H) further react with hydroxyl ions to generate alkali-silicate gel. </a:t>
            </a:r>
          </a:p>
          <a:p>
            <a:pPr marL="514350" indent="-514350">
              <a:buAutoNum type="arabicParenBoth"/>
            </a:pPr>
            <a:r>
              <a:rPr lang="en-US" sz="1200" b="1" dirty="0">
                <a:latin typeface="Arial" panose="020B0604020202020204" pitchFamily="34" charset="0"/>
                <a:cs typeface="Arial" panose="020B0604020202020204" pitchFamily="34" charset="0"/>
              </a:rPr>
              <a:t>Stage 3: Osmosis</a:t>
            </a:r>
            <a:r>
              <a:rPr lang="en-US" sz="1200" b="1" baseline="0" dirty="0">
                <a:latin typeface="Arial" panose="020B0604020202020204" pitchFamily="34" charset="0"/>
                <a:cs typeface="Arial" panose="020B0604020202020204" pitchFamily="34" charset="0"/>
              </a:rPr>
              <a:t> (Eqn. 3): </a:t>
            </a:r>
            <a:r>
              <a:rPr lang="en-US" sz="1200" dirty="0">
                <a:latin typeface="Arial" panose="020B0604020202020204" pitchFamily="34" charset="0"/>
                <a:cs typeface="Arial" panose="020B0604020202020204" pitchFamily="34" charset="0"/>
              </a:rPr>
              <a:t>Hydrophilic alkali-silicate gel imbibes water or moisture from hydrated cement paste or surrounding environment and increases in volume.</a:t>
            </a:r>
          </a:p>
          <a:p>
            <a:pPr marL="514350" indent="-514350">
              <a:buAutoNum type="arabicParenBoth"/>
            </a:pPr>
            <a:r>
              <a:rPr lang="en-US" sz="1200" dirty="0">
                <a:latin typeface="Arial" panose="020B0604020202020204" pitchFamily="34" charset="0"/>
                <a:cs typeface="Arial" panose="020B0604020202020204" pitchFamily="34" charset="0"/>
              </a:rPr>
              <a:t>At last stage very slow ionic exchange by mutual diffusion between alkalis in ASR gel and calcium in cement paste results in the conversion of expansive alkali-rich ASR gel into non-expansive calcium silicate gel (CSH gel) per Eq. (4). This may happen during repeated drying and wetting or the freeze/thaw cycles which limit the ASR expansion. C–S–H mechanism is not considered in the chemical model of this study. </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12</a:t>
            </a:fld>
            <a:endParaRPr lang="en-US"/>
          </a:p>
        </p:txBody>
      </p:sp>
    </p:spTree>
    <p:extLst>
      <p:ext uri="{BB962C8B-B14F-4D97-AF65-F5344CB8AC3E}">
        <p14:creationId xmlns:p14="http://schemas.microsoft.com/office/powerpoint/2010/main" val="521759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13</a:t>
            </a:fld>
            <a:endParaRPr lang="en-US"/>
          </a:p>
        </p:txBody>
      </p:sp>
    </p:spTree>
    <p:extLst>
      <p:ext uri="{BB962C8B-B14F-4D97-AF65-F5344CB8AC3E}">
        <p14:creationId xmlns:p14="http://schemas.microsoft.com/office/powerpoint/2010/main" val="50147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Since 1940s, several research have been conducted to identify this expansive characteristic of the alkali-silica reaction. </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14</a:t>
            </a:fld>
            <a:endParaRPr lang="en-US"/>
          </a:p>
        </p:txBody>
      </p:sp>
    </p:spTree>
    <p:extLst>
      <p:ext uri="{BB962C8B-B14F-4D97-AF65-F5344CB8AC3E}">
        <p14:creationId xmlns:p14="http://schemas.microsoft.com/office/powerpoint/2010/main" val="2038126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capture this expansive material behavior at a </a:t>
            </a:r>
            <a:r>
              <a:rPr lang="en-US" dirty="0" err="1"/>
              <a:t>macrolevel</a:t>
            </a:r>
            <a:r>
              <a:rPr lang="en-US" baseline="0" dirty="0"/>
              <a:t> </a:t>
            </a:r>
            <a:r>
              <a:rPr lang="en-US" dirty="0"/>
              <a:t>of material description assuming an elastic material behavior of the skeleton. This is</a:t>
            </a:r>
            <a:r>
              <a:rPr lang="en-US" baseline="0" dirty="0"/>
              <a:t> </a:t>
            </a:r>
            <a:r>
              <a:rPr lang="en-US" dirty="0"/>
              <a:t>shown in Fig. 1(b) in the form of a parallel chemical pressure</a:t>
            </a:r>
            <a:r>
              <a:rPr lang="en-US" baseline="0" dirty="0"/>
              <a:t> </a:t>
            </a:r>
            <a:r>
              <a:rPr lang="en-US" dirty="0"/>
              <a:t>cell-spring device.</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15</a:t>
            </a:fld>
            <a:endParaRPr lang="en-US"/>
          </a:p>
        </p:txBody>
      </p:sp>
    </p:spTree>
    <p:extLst>
      <p:ext uri="{BB962C8B-B14F-4D97-AF65-F5344CB8AC3E}">
        <p14:creationId xmlns:p14="http://schemas.microsoft.com/office/powerpoint/2010/main" val="663355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of stress-free ASR swelling</a:t>
            </a:r>
            <a:r>
              <a:rPr lang="pt-BR" sz="1200" b="0" i="0" u="none" strike="noStrike" baseline="0" dirty="0">
                <a:latin typeface="Times New Roman" panose="02020603050405020304" pitchFamily="18" charset="0"/>
              </a:rPr>
              <a:t> strain can be calculated from that equation....</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16</a:t>
            </a:fld>
            <a:endParaRPr lang="en-US"/>
          </a:p>
        </p:txBody>
      </p:sp>
    </p:spTree>
    <p:extLst>
      <p:ext uri="{BB962C8B-B14F-4D97-AF65-F5344CB8AC3E}">
        <p14:creationId xmlns:p14="http://schemas.microsoft.com/office/powerpoint/2010/main" val="3347032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u="none" strike="noStrike" baseline="0" dirty="0">
                <a:latin typeface="Universal-GreekwithMathPi"/>
              </a:rPr>
              <a:t>Only one reactive particel.</a:t>
            </a:r>
          </a:p>
          <a:p>
            <a:r>
              <a:rPr lang="pt-BR" sz="1200" b="0" i="0" u="none" strike="noStrike" baseline="0" dirty="0">
                <a:latin typeface="Universal-GreekwithMathPi"/>
              </a:rPr>
              <a:t>del_c = </a:t>
            </a:r>
            <a:r>
              <a:rPr lang="en-US" dirty="0"/>
              <a:t>thickness of layer with capillary pores and cracks into which pressurized</a:t>
            </a:r>
            <a:r>
              <a:rPr lang="en-US" baseline="0" dirty="0"/>
              <a:t> </a:t>
            </a:r>
            <a:r>
              <a:rPr lang="en-US" dirty="0"/>
              <a:t>ASR gel formed intrudes by diffusion.</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17</a:t>
            </a:fld>
            <a:endParaRPr lang="en-US"/>
          </a:p>
        </p:txBody>
      </p:sp>
    </p:spTree>
    <p:extLst>
      <p:ext uri="{BB962C8B-B14F-4D97-AF65-F5344CB8AC3E}">
        <p14:creationId xmlns:p14="http://schemas.microsoft.com/office/powerpoint/2010/main" val="3651768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As all chemical reactions, ASR is a function of both time and temperature</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18</a:t>
            </a:fld>
            <a:endParaRPr lang="en-US"/>
          </a:p>
        </p:txBody>
      </p:sp>
    </p:spTree>
    <p:extLst>
      <p:ext uri="{BB962C8B-B14F-4D97-AF65-F5344CB8AC3E}">
        <p14:creationId xmlns:p14="http://schemas.microsoft.com/office/powerpoint/2010/main" val="1830443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m:rPr>
                            <m:nor/>
                          </m:rPr>
                          <a:rPr lang="en-US" dirty="0"/>
                          <m:t>τ</m:t>
                        </m:r>
                      </m:e>
                      <m:sub>
                        <m:r>
                          <a:rPr lang="en-US" b="0" i="1" smtClean="0">
                            <a:latin typeface="Cambria Math" panose="02040503050406030204" pitchFamily="18" charset="0"/>
                            <a:cs typeface="Arial" panose="020B0604020202020204" pitchFamily="34" charset="0"/>
                          </a:rPr>
                          <m:t>𝑙</m:t>
                        </m:r>
                      </m:sub>
                    </m:sSub>
                  </m:oMath>
                </a14:m>
                <a:r>
                  <a:rPr lang="en-US" dirty="0"/>
                  <a:t> is the time required to initiate the chemical reaction/expansion and within that period expansion is not visible.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m:rPr>
                            <m:nor/>
                          </m:rPr>
                          <a:rPr lang="en-US" dirty="0"/>
                          <m:t>τ</m:t>
                        </m:r>
                      </m:e>
                      <m:sub>
                        <m:r>
                          <a:rPr lang="en-US" b="0" i="1" dirty="0" smtClean="0">
                            <a:latin typeface="Cambria Math" panose="02040503050406030204" pitchFamily="18" charset="0"/>
                          </a:rPr>
                          <m:t>𝑐</m:t>
                        </m:r>
                      </m:sub>
                    </m:sSub>
                  </m:oMath>
                </a14:m>
                <a:r>
                  <a:rPr lang="en-US" dirty="0"/>
                  <a:t> defines how long reaction will stand under the present conditions.</a:t>
                </a:r>
              </a:p>
            </p:txBody>
          </p:sp>
        </mc:Choice>
        <mc:Fallback xmlns="">
          <p:sp>
            <p:nvSpPr>
              <p:cNvPr id="3" name="Notes Placeholder 2"/>
              <p:cNvSpPr>
                <a:spLocks noGrp="1"/>
              </p:cNvSpPr>
              <p:nvPr>
                <p:ph type="body" idx="1"/>
              </p:nvPr>
            </p:nvSpPr>
            <p:spPr/>
            <p:txBody>
              <a:bodyPr/>
              <a:lstStyle/>
              <a:p>
                <a:r>
                  <a:rPr lang="en-US" i="0" dirty="0"/>
                  <a:t>"τ</a:t>
                </a:r>
                <a:r>
                  <a:rPr lang="en-US" i="0" dirty="0">
                    <a:latin typeface="Cambria Math" panose="02040503050406030204" pitchFamily="18" charset="0"/>
                  </a:rPr>
                  <a:t>" </a:t>
                </a:r>
                <a:r>
                  <a:rPr lang="en-US" i="0" smtClean="0">
                    <a:latin typeface="Cambria Math" panose="02040503050406030204" pitchFamily="18" charset="0"/>
                  </a:rPr>
                  <a:t>_</a:t>
                </a:r>
                <a:r>
                  <a:rPr lang="en-US" b="0" i="0" smtClean="0">
                    <a:latin typeface="Cambria Math" panose="02040503050406030204" pitchFamily="18" charset="0"/>
                    <a:cs typeface="Arial" panose="020B0604020202020204" pitchFamily="34" charset="0"/>
                  </a:rPr>
                  <a:t>𝑙</a:t>
                </a:r>
                <a:r>
                  <a:rPr lang="en-US" dirty="0" smtClean="0"/>
                  <a:t> is the time required to initiate the chemical reaction/expansion and within that period expansion is not visible.  </a:t>
                </a:r>
                <a:r>
                  <a:rPr lang="en-US" i="0" dirty="0"/>
                  <a:t>"τ</a:t>
                </a:r>
                <a:r>
                  <a:rPr lang="en-US" i="0" dirty="0">
                    <a:latin typeface="Cambria Math" panose="02040503050406030204" pitchFamily="18" charset="0"/>
                  </a:rPr>
                  <a:t>" </a:t>
                </a:r>
                <a:r>
                  <a:rPr lang="en-US" i="0">
                    <a:latin typeface="Cambria Math" panose="02040503050406030204" pitchFamily="18" charset="0"/>
                  </a:rPr>
                  <a:t>_</a:t>
                </a:r>
                <a:r>
                  <a:rPr lang="en-US" b="0" i="0" dirty="0" smtClean="0">
                    <a:latin typeface="Cambria Math" panose="02040503050406030204" pitchFamily="18" charset="0"/>
                  </a:rPr>
                  <a:t>𝑐</a:t>
                </a:r>
                <a:r>
                  <a:rPr lang="en-US" dirty="0"/>
                  <a:t> </a:t>
                </a:r>
                <a:r>
                  <a:rPr lang="en-US" dirty="0" smtClean="0"/>
                  <a:t>defines how long reaction will stand under the present conditions.</a:t>
                </a:r>
                <a:endParaRPr lang="en-US" dirty="0"/>
              </a:p>
            </p:txBody>
          </p:sp>
        </mc:Fallback>
      </mc:AlternateContent>
      <p:sp>
        <p:nvSpPr>
          <p:cNvPr id="4" name="Slide Number Placeholder 3"/>
          <p:cNvSpPr>
            <a:spLocks noGrp="1"/>
          </p:cNvSpPr>
          <p:nvPr>
            <p:ph type="sldNum" sz="quarter" idx="10"/>
          </p:nvPr>
        </p:nvSpPr>
        <p:spPr/>
        <p:txBody>
          <a:bodyPr/>
          <a:lstStyle/>
          <a:p>
            <a:fld id="{FA26487E-518C-43F7-A8EE-728BE395642E}" type="slidenum">
              <a:rPr lang="en-US" smtClean="0"/>
              <a:pPr/>
              <a:t>19</a:t>
            </a:fld>
            <a:endParaRPr lang="en-US"/>
          </a:p>
        </p:txBody>
      </p:sp>
    </p:spTree>
    <p:extLst>
      <p:ext uri="{BB962C8B-B14F-4D97-AF65-F5344CB8AC3E}">
        <p14:creationId xmlns:p14="http://schemas.microsoft.com/office/powerpoint/2010/main" val="2149469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Speak out all points</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a:t>
            </a:fld>
            <a:endParaRPr lang="en-US"/>
          </a:p>
        </p:txBody>
      </p:sp>
    </p:spTree>
    <p:extLst>
      <p:ext uri="{BB962C8B-B14F-4D97-AF65-F5344CB8AC3E}">
        <p14:creationId xmlns:p14="http://schemas.microsoft.com/office/powerpoint/2010/main" val="757460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ASR occurs </a:t>
            </a:r>
            <a:r>
              <a:rPr lang="en-US" dirty="0" err="1"/>
              <a:t>onlywhen</a:t>
            </a:r>
            <a:r>
              <a:rPr lang="en-US" dirty="0"/>
              <a:t> </a:t>
            </a:r>
            <a:r>
              <a:rPr lang="en-US" dirty="0" err="1"/>
              <a:t>Cion</a:t>
            </a:r>
            <a:r>
              <a:rPr lang="en-US" dirty="0"/>
              <a:t> reaches</a:t>
            </a:r>
            <a:r>
              <a:rPr lang="en-US" baseline="0" dirty="0"/>
              <a:t> </a:t>
            </a:r>
            <a:r>
              <a:rPr lang="en-US" dirty="0"/>
              <a:t>a critical concentration </a:t>
            </a:r>
            <a:r>
              <a:rPr lang="en-US" dirty="0" err="1"/>
              <a:t>Ccr</a:t>
            </a:r>
            <a:r>
              <a:rPr lang="en-US" dirty="0"/>
              <a:t>. It should be noted that this is a slow and</a:t>
            </a:r>
            <a:r>
              <a:rPr lang="en-US" baseline="0" dirty="0"/>
              <a:t> </a:t>
            </a:r>
            <a:r>
              <a:rPr lang="en-US" dirty="0"/>
              <a:t>continuous process, and the moving front (where </a:t>
            </a:r>
            <a:r>
              <a:rPr lang="en-US" dirty="0" err="1"/>
              <a:t>Cion</a:t>
            </a:r>
            <a:r>
              <a:rPr lang="en-US" dirty="0"/>
              <a:t> = </a:t>
            </a:r>
            <a:r>
              <a:rPr lang="en-US" dirty="0" err="1"/>
              <a:t>Ccr</a:t>
            </a:r>
            <a:r>
              <a:rPr lang="en-US" dirty="0"/>
              <a:t>) varies</a:t>
            </a:r>
            <a:r>
              <a:rPr lang="en-US" baseline="0" dirty="0"/>
              <a:t> </a:t>
            </a:r>
            <a:r>
              <a:rPr lang="en-US" dirty="0"/>
              <a:t>with time t as shown in Fig.</a:t>
            </a:r>
          </a:p>
          <a:p>
            <a:endParaRPr lang="en-US" dirty="0">
              <a:solidFill>
                <a:srgbClr val="191917"/>
              </a:solidFill>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673096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m:rPr>
                            <m:nor/>
                          </m:rPr>
                          <a:rPr lang="en-US">
                            <a:latin typeface="Cambria Math" panose="02040503050406030204" pitchFamily="18" charset="0"/>
                            <a:cs typeface="Arial" panose="020B0604020202020204" pitchFamily="34" charset="0"/>
                          </a:rPr>
                          <m:t>P</m:t>
                        </m:r>
                      </m:e>
                      <m:sub>
                        <m:r>
                          <a:rPr lang="en-US" i="1">
                            <a:latin typeface="Cambria Math" panose="02040503050406030204" pitchFamily="18" charset="0"/>
                            <a:cs typeface="Arial" panose="020B0604020202020204" pitchFamily="34" charset="0"/>
                          </a:rPr>
                          <m:t>𝑔𝑒𝑙</m:t>
                        </m:r>
                      </m:sub>
                    </m:sSub>
                    <m:d>
                      <m:dPr>
                        <m:ctrlPr>
                          <a:rPr lang="en-US" i="1" dirty="0">
                            <a:latin typeface="Cambria Math" panose="02040503050406030204" pitchFamily="18" charset="0"/>
                          </a:rPr>
                        </m:ctrlPr>
                      </m:dPr>
                      <m:e>
                        <m:r>
                          <a:rPr lang="en-US" i="1" dirty="0">
                            <a:latin typeface="Cambria Math" panose="02040503050406030204" pitchFamily="18" charset="0"/>
                          </a:rPr>
                          <m:t>𝑡</m:t>
                        </m:r>
                      </m:e>
                    </m:d>
                    <m:r>
                      <a:rPr lang="en-US" b="0" i="0" dirty="0" smtClean="0">
                        <a:latin typeface="Cambria Math" panose="02040503050406030204" pitchFamily="18" charset="0"/>
                      </a:rPr>
                      <m:t> </m:t>
                    </m:r>
                  </m:oMath>
                </a14:m>
                <a:r>
                  <a:rPr lang="en-US" sz="1200" b="0" i="0" u="none" strike="noStrike" kern="1200" baseline="0" dirty="0">
                    <a:solidFill>
                      <a:schemeClr val="tx1"/>
                    </a:solidFill>
                    <a:latin typeface="+mn-lt"/>
                    <a:ea typeface="+mn-ea"/>
                    <a:cs typeface="+mn-cs"/>
                  </a:rPr>
                  <a:t>thus depends on the degree of saturation of the pores.</a:t>
                </a:r>
              </a:p>
              <a:p>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m:rPr>
                            <m:nor/>
                          </m:rPr>
                          <a:rPr lang="en-US" b="0" i="0" smtClean="0">
                            <a:latin typeface="Cambria Math" panose="02040503050406030204" pitchFamily="18" charset="0"/>
                            <a:cs typeface="Arial" panose="020B0604020202020204" pitchFamily="34" charset="0"/>
                          </a:rPr>
                          <m:t>R</m:t>
                        </m:r>
                      </m:e>
                      <m:sub>
                        <m:r>
                          <a:rPr lang="en-US" b="0" i="1" smtClean="0">
                            <a:latin typeface="Cambria Math" panose="02040503050406030204" pitchFamily="18" charset="0"/>
                            <a:cs typeface="Arial" panose="020B0604020202020204" pitchFamily="34" charset="0"/>
                          </a:rPr>
                          <m:t>𝑐𝑟</m:t>
                        </m:r>
                      </m:sub>
                    </m:sSub>
                    <m:r>
                      <a:rPr lang="en-US" b="0" i="0" smtClean="0">
                        <a:latin typeface="Cambria Math" panose="02040503050406030204" pitchFamily="18" charset="0"/>
                        <a:cs typeface="Arial" panose="020B0604020202020204" pitchFamily="34" charset="0"/>
                      </a:rPr>
                      <m:t>, </m:t>
                    </m:r>
                  </m:oMath>
                </a14:m>
                <a:r>
                  <a:rPr lang="en-US" dirty="0">
                    <a:solidFill>
                      <a:srgbClr val="191917"/>
                    </a:solidFill>
                  </a:rPr>
                  <a:t>critical radius that changes with time,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m:rPr>
                            <m:nor/>
                          </m:rPr>
                          <a:rPr lang="en-US" b="0" i="0" smtClean="0">
                            <a:latin typeface="Cambria Math" panose="02040503050406030204" pitchFamily="18" charset="0"/>
                            <a:cs typeface="Arial" panose="020B0604020202020204" pitchFamily="34" charset="0"/>
                          </a:rPr>
                          <m:t>R</m:t>
                        </m:r>
                      </m:e>
                      <m:sub>
                        <m:r>
                          <a:rPr lang="en-US" b="0" i="1" smtClean="0">
                            <a:latin typeface="Cambria Math" panose="02040503050406030204" pitchFamily="18" charset="0"/>
                            <a:cs typeface="Arial" panose="020B0604020202020204" pitchFamily="34" charset="0"/>
                          </a:rPr>
                          <m:t>𝑖</m:t>
                        </m:r>
                      </m:sub>
                    </m:sSub>
                  </m:oMath>
                </a14:m>
                <a:r>
                  <a:rPr lang="en-US" dirty="0">
                    <a:solidFill>
                      <a:srgbClr val="191917"/>
                    </a:solidFill>
                  </a:rPr>
                  <a:t> actual aggregate radius.</a:t>
                </a:r>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cs typeface="Arial" panose="020B0604020202020204" pitchFamily="34" charset="0"/>
                  </a:rPr>
                  <a:t>"P" </a:t>
                </a:r>
                <a:r>
                  <a:rPr lang="en-US" i="0" smtClean="0">
                    <a:latin typeface="Cambria Math" panose="02040503050406030204" pitchFamily="18" charset="0"/>
                    <a:cs typeface="Arial" panose="020B0604020202020204" pitchFamily="34" charset="0"/>
                  </a:rPr>
                  <a:t>_</a:t>
                </a:r>
                <a:r>
                  <a:rPr lang="en-US" i="0">
                    <a:latin typeface="Cambria Math" panose="02040503050406030204" pitchFamily="18" charset="0"/>
                    <a:cs typeface="Arial" panose="020B0604020202020204" pitchFamily="34" charset="0"/>
                  </a:rPr>
                  <a:t>𝑔𝑒𝑙</a:t>
                </a:r>
                <a:r>
                  <a:rPr lang="en-US" i="0" dirty="0">
                    <a:latin typeface="Cambria Math" panose="02040503050406030204" pitchFamily="18" charset="0"/>
                    <a:cs typeface="Arial" panose="020B0604020202020204" pitchFamily="34" charset="0"/>
                  </a:rPr>
                  <a:t> </a:t>
                </a:r>
                <a:r>
                  <a:rPr lang="en-US" i="0" dirty="0">
                    <a:latin typeface="Cambria Math" panose="02040503050406030204" pitchFamily="18" charset="0"/>
                  </a:rPr>
                  <a:t>(𝑡)</a:t>
                </a:r>
                <a:r>
                  <a:rPr lang="en-US" b="0" i="0" dirty="0" smtClean="0">
                    <a:latin typeface="Cambria Math" panose="02040503050406030204" pitchFamily="18" charset="0"/>
                  </a:rPr>
                  <a:t>  </a:t>
                </a:r>
                <a:r>
                  <a:rPr lang="en-US" sz="1200" b="0" i="0" u="none" strike="noStrike" kern="1200" baseline="0" dirty="0" smtClean="0">
                    <a:solidFill>
                      <a:schemeClr val="tx1"/>
                    </a:solidFill>
                    <a:latin typeface="+mn-lt"/>
                    <a:ea typeface="+mn-ea"/>
                    <a:cs typeface="+mn-cs"/>
                  </a:rPr>
                  <a:t>thus depends on the degree of saturation of the pores.</a:t>
                </a:r>
              </a:p>
              <a:p>
                <a:pPr/>
                <a:r>
                  <a:rPr lang="en-US" b="0" i="0" smtClean="0">
                    <a:latin typeface="Cambria Math" panose="02040503050406030204" pitchFamily="18" charset="0"/>
                    <a:cs typeface="Arial" panose="020B0604020202020204" pitchFamily="34" charset="0"/>
                  </a:rPr>
                  <a:t>"R</a:t>
                </a:r>
                <a:r>
                  <a:rPr lang="en-US" b="0" i="0">
                    <a:latin typeface="Cambria Math" panose="02040503050406030204" pitchFamily="18" charset="0"/>
                    <a:cs typeface="Arial" panose="020B0604020202020204" pitchFamily="34" charset="0"/>
                  </a:rPr>
                  <a:t>" </a:t>
                </a:r>
                <a:r>
                  <a:rPr lang="en-US" b="0" i="0" smtClean="0">
                    <a:latin typeface="Cambria Math" panose="02040503050406030204" pitchFamily="18" charset="0"/>
                    <a:cs typeface="Arial" panose="020B0604020202020204" pitchFamily="34" charset="0"/>
                  </a:rPr>
                  <a:t>_𝑐𝑟, </a:t>
                </a:r>
                <a:r>
                  <a:rPr lang="en-US" dirty="0" smtClean="0">
                    <a:solidFill>
                      <a:srgbClr val="191917"/>
                    </a:solidFill>
                  </a:rPr>
                  <a:t>critical radius that changes with time, </a:t>
                </a:r>
                <a:r>
                  <a:rPr lang="en-US" b="0" i="0" smtClean="0">
                    <a:latin typeface="Cambria Math" panose="02040503050406030204" pitchFamily="18" charset="0"/>
                    <a:cs typeface="Arial" panose="020B0604020202020204" pitchFamily="34" charset="0"/>
                  </a:rPr>
                  <a:t>"R" </a:t>
                </a:r>
                <a:r>
                  <a:rPr lang="en-US" b="0" i="0" smtClean="0">
                    <a:latin typeface="Cambria Math" panose="02040503050406030204" pitchFamily="18" charset="0"/>
                    <a:cs typeface="Arial" panose="020B0604020202020204" pitchFamily="34" charset="0"/>
                  </a:rPr>
                  <a:t>_𝑖</a:t>
                </a:r>
                <a:r>
                  <a:rPr lang="en-US" dirty="0" smtClean="0">
                    <a:solidFill>
                      <a:srgbClr val="191917"/>
                    </a:solidFill>
                  </a:rPr>
                  <a:t> actual aggregate radius.</a:t>
                </a:r>
                <a:endParaRPr lang="en-US" dirty="0" smtClean="0">
                  <a:solidFill>
                    <a:srgbClr val="191917"/>
                  </a:solidFill>
                </a:endParaRPr>
              </a:p>
            </p:txBody>
          </p:sp>
        </mc:Fallback>
      </mc:AlternateContent>
      <p:sp>
        <p:nvSpPr>
          <p:cNvPr id="4" name="Slide Number Placeholder 3"/>
          <p:cNvSpPr>
            <a:spLocks noGrp="1"/>
          </p:cNvSpPr>
          <p:nvPr>
            <p:ph type="sldNum" sz="quarter" idx="10"/>
          </p:nvPr>
        </p:nvSpPr>
        <p:spPr/>
        <p:txBody>
          <a:bodyPr/>
          <a:lstStyle/>
          <a:p>
            <a:fld id="{FA26487E-518C-43F7-A8EE-728BE395642E}"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806136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Despite decades of </a:t>
            </a:r>
            <a:r>
              <a:rPr lang="en-US" sz="1200" kern="1200" dirty="0" err="1">
                <a:solidFill>
                  <a:schemeClr val="tx1"/>
                </a:solidFill>
                <a:effectLst/>
                <a:latin typeface="+mn-lt"/>
                <a:ea typeface="+mn-ea"/>
                <a:cs typeface="+mn-cs"/>
              </a:rPr>
              <a:t>phenological</a:t>
            </a:r>
            <a:r>
              <a:rPr lang="en-US" sz="1200" kern="1200" dirty="0">
                <a:solidFill>
                  <a:schemeClr val="tx1"/>
                </a:solidFill>
                <a:effectLst/>
                <a:latin typeface="+mn-lt"/>
                <a:ea typeface="+mn-ea"/>
                <a:cs typeface="+mn-cs"/>
              </a:rPr>
              <a:t> observation study, the expansion mechanism of ASR from the </a:t>
            </a:r>
            <a:r>
              <a:rPr lang="en-US" sz="1200" kern="1200" dirty="0" err="1">
                <a:solidFill>
                  <a:schemeClr val="tx1"/>
                </a:solidFill>
                <a:effectLst/>
                <a:latin typeface="+mn-lt"/>
                <a:ea typeface="+mn-ea"/>
                <a:cs typeface="+mn-cs"/>
              </a:rPr>
              <a:t>mesoscale</a:t>
            </a:r>
            <a:r>
              <a:rPr lang="en-US" sz="1200" kern="1200" dirty="0">
                <a:solidFill>
                  <a:schemeClr val="tx1"/>
                </a:solidFill>
                <a:effectLst/>
                <a:latin typeface="+mn-lt"/>
                <a:ea typeface="+mn-ea"/>
                <a:cs typeface="+mn-cs"/>
              </a:rPr>
              <a:t> perspectives remains to be understood for clearly capturing the ASR induced damage processes. Also ASR expansion must be combined with mechanical load and environmental</a:t>
            </a:r>
            <a:r>
              <a:rPr lang="en-US" sz="1200" kern="1200" baseline="0" dirty="0">
                <a:solidFill>
                  <a:schemeClr val="tx1"/>
                </a:solidFill>
                <a:effectLst/>
                <a:latin typeface="+mn-lt"/>
                <a:ea typeface="+mn-ea"/>
                <a:cs typeface="+mn-cs"/>
              </a:rPr>
              <a:t> conditions to predict the service life more accurately.</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22</a:t>
            </a:fld>
            <a:endParaRPr lang="en-US"/>
          </a:p>
        </p:txBody>
      </p:sp>
    </p:spTree>
    <p:extLst>
      <p:ext uri="{BB962C8B-B14F-4D97-AF65-F5344CB8AC3E}">
        <p14:creationId xmlns:p14="http://schemas.microsoft.com/office/powerpoint/2010/main" val="860048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23</a:t>
            </a:fld>
            <a:endParaRPr lang="en-US"/>
          </a:p>
        </p:txBody>
      </p:sp>
    </p:spTree>
    <p:extLst>
      <p:ext uri="{BB962C8B-B14F-4D97-AF65-F5344CB8AC3E}">
        <p14:creationId xmlns:p14="http://schemas.microsoft.com/office/powerpoint/2010/main" val="1946331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Mass balance equation was developed using the principle of Fick’s law.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According to Fick’s 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law, the accumulation rate is proportional to the diffusivity and the 2nd derivative (or curvature) of the mass fraction (or in this study in terms of concentration). </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24</a:t>
            </a:fld>
            <a:endParaRPr lang="en-US"/>
          </a:p>
        </p:txBody>
      </p:sp>
    </p:spTree>
    <p:extLst>
      <p:ext uri="{BB962C8B-B14F-4D97-AF65-F5344CB8AC3E}">
        <p14:creationId xmlns:p14="http://schemas.microsoft.com/office/powerpoint/2010/main" val="980443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where, left term </a:t>
            </a:r>
            <a:r>
              <a:rPr lang="en-US" sz="1200" b="1" dirty="0">
                <a:latin typeface="Arial" panose="020B0604020202020204" pitchFamily="34" charset="0"/>
                <a:cs typeface="Arial" panose="020B0604020202020204" pitchFamily="34" charset="0"/>
              </a:rPr>
              <a:t>u </a:t>
            </a:r>
            <a:r>
              <a:rPr lang="en-US" sz="1200" dirty="0">
                <a:latin typeface="Arial" panose="020B0604020202020204" pitchFamily="34" charset="0"/>
                <a:cs typeface="Arial" panose="020B0604020202020204" pitchFamily="34" charset="0"/>
              </a:rPr>
              <a:t>·∇c</a:t>
            </a:r>
            <a:r>
              <a:rPr lang="en-US" sz="1200" baseline="-25000" dirty="0">
                <a:latin typeface="Arial" panose="020B0604020202020204" pitchFamily="34" charset="0"/>
                <a:cs typeface="Arial" panose="020B0604020202020204" pitchFamily="34" charset="0"/>
              </a:rPr>
              <a:t>i </a:t>
            </a:r>
            <a:r>
              <a:rPr lang="en-US" sz="1200" dirty="0">
                <a:latin typeface="Arial" panose="020B0604020202020204" pitchFamily="34" charset="0"/>
                <a:cs typeface="Arial" panose="020B0604020202020204" pitchFamily="34" charset="0"/>
              </a:rPr>
              <a:t>accounts for convection i.e. fluid flow in the concrete matrix.</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combining eq.</a:t>
            </a:r>
            <a:r>
              <a:rPr lang="en-US" sz="1200" kern="1200" baseline="0" dirty="0">
                <a:solidFill>
                  <a:schemeClr val="tx1"/>
                </a:solidFill>
                <a:effectLst/>
                <a:latin typeface="+mn-lt"/>
                <a:ea typeface="+mn-ea"/>
                <a:cs typeface="+mn-cs"/>
              </a:rPr>
              <a:t> mass and momentum balance</a:t>
            </a:r>
            <a:r>
              <a:rPr lang="en-US" sz="1200" kern="1200" dirty="0">
                <a:solidFill>
                  <a:schemeClr val="tx1"/>
                </a:solidFill>
                <a:effectLst/>
                <a:latin typeface="+mn-lt"/>
                <a:ea typeface="+mn-ea"/>
                <a:cs typeface="+mn-cs"/>
              </a:rPr>
              <a:t>, we derived the coupled equation of mass and momentum balance per eq. (11).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need to figure out </a:t>
            </a:r>
            <a:r>
              <a:rPr lang="en-US" sz="1200" dirty="0" err="1">
                <a:latin typeface="Arial" panose="020B0604020202020204" pitchFamily="34" charset="0"/>
                <a:cs typeface="Arial" panose="020B0604020202020204" pitchFamily="34" charset="0"/>
              </a:rPr>
              <a:t>R</a:t>
            </a:r>
            <a:r>
              <a:rPr lang="en-US" sz="1200" baseline="-25000" dirty="0" err="1">
                <a:latin typeface="Arial" panose="020B0604020202020204" pitchFamily="34" charset="0"/>
                <a:cs typeface="Arial" panose="020B0604020202020204" pitchFamily="34" charset="0"/>
              </a:rPr>
              <a:t>i</a:t>
            </a:r>
            <a:r>
              <a:rPr lang="en-US" sz="1200" baseline="-25000" dirty="0">
                <a:latin typeface="Arial" panose="020B0604020202020204" pitchFamily="34" charset="0"/>
                <a:cs typeface="Arial" panose="020B0604020202020204" pitchFamily="34" charset="0"/>
              </a:rPr>
              <a:t>,</a:t>
            </a:r>
            <a:r>
              <a:rPr lang="en-US" sz="1200" baseline="0" dirty="0">
                <a:latin typeface="Arial" panose="020B0604020202020204" pitchFamily="34" charset="0"/>
                <a:cs typeface="Arial" panose="020B0604020202020204" pitchFamily="34" charset="0"/>
              </a:rPr>
              <a:t> u and </a:t>
            </a:r>
            <a:r>
              <a:rPr lang="en-US" sz="1200" dirty="0">
                <a:latin typeface="Arial" panose="020B0604020202020204" pitchFamily="34" charset="0"/>
                <a:cs typeface="Arial" panose="020B0604020202020204" pitchFamily="34" charset="0"/>
              </a:rPr>
              <a:t>D</a:t>
            </a:r>
            <a:r>
              <a:rPr lang="en-US" sz="1200" baseline="-25000" dirty="0">
                <a:latin typeface="Arial" panose="020B0604020202020204" pitchFamily="34" charset="0"/>
                <a:cs typeface="Arial" panose="020B0604020202020204" pitchFamily="34" charset="0"/>
              </a:rPr>
              <a:t>i</a:t>
            </a:r>
            <a:r>
              <a:rPr lang="en-US" sz="1200" baseline="0" dirty="0">
                <a:latin typeface="Arial" panose="020B0604020202020204" pitchFamily="34" charset="0"/>
                <a:cs typeface="Arial" panose="020B0604020202020204" pitchFamily="34" charset="0"/>
              </a:rPr>
              <a:t> to solve the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latin typeface="Arial" panose="020B0604020202020204" pitchFamily="34" charset="0"/>
              <a:cs typeface="Arial" panose="020B0604020202020204" pitchFamily="34" charset="0"/>
            </a:endParaRPr>
          </a:p>
          <a:p>
            <a:r>
              <a:rPr lang="en-US" dirty="0" err="1">
                <a:solidFill>
                  <a:srgbClr val="191917"/>
                </a:solidFill>
              </a:rPr>
              <a:t>Nabla</a:t>
            </a:r>
            <a:r>
              <a:rPr lang="en-US" dirty="0">
                <a:solidFill>
                  <a:srgbClr val="191917"/>
                </a:solidFill>
              </a:rPr>
              <a:t>=del</a:t>
            </a:r>
            <a:r>
              <a:rPr lang="en-US" baseline="0" dirty="0">
                <a:solidFill>
                  <a:srgbClr val="191917"/>
                </a:solidFill>
              </a:rPr>
              <a:t> </a:t>
            </a:r>
            <a:r>
              <a:rPr lang="en-US" baseline="0" dirty="0" err="1">
                <a:solidFill>
                  <a:srgbClr val="191917"/>
                </a:solidFill>
              </a:rPr>
              <a:t>i</a:t>
            </a:r>
            <a:r>
              <a:rPr lang="en-US" baseline="0" dirty="0">
                <a:solidFill>
                  <a:srgbClr val="191917"/>
                </a:solidFill>
              </a:rPr>
              <a:t>/del x +</a:t>
            </a:r>
            <a:r>
              <a:rPr lang="en-US" dirty="0">
                <a:solidFill>
                  <a:srgbClr val="191917"/>
                </a:solidFill>
              </a:rPr>
              <a:t>del</a:t>
            </a:r>
            <a:r>
              <a:rPr lang="en-US" baseline="0" dirty="0">
                <a:solidFill>
                  <a:srgbClr val="191917"/>
                </a:solidFill>
              </a:rPr>
              <a:t> j/del y +</a:t>
            </a:r>
            <a:r>
              <a:rPr lang="en-US" dirty="0">
                <a:solidFill>
                  <a:srgbClr val="191917"/>
                </a:solidFill>
              </a:rPr>
              <a:t>del</a:t>
            </a:r>
            <a:r>
              <a:rPr lang="en-US" baseline="0" dirty="0">
                <a:solidFill>
                  <a:srgbClr val="191917"/>
                </a:solidFill>
              </a:rPr>
              <a:t> k/del z;  </a:t>
            </a:r>
          </a:p>
          <a:p>
            <a:r>
              <a:rPr lang="en-US" sz="1200" b="0" i="0" kern="1200" dirty="0">
                <a:solidFill>
                  <a:schemeClr val="tx1"/>
                </a:solidFill>
                <a:effectLst/>
                <a:latin typeface="+mn-lt"/>
                <a:ea typeface="+mn-ea"/>
                <a:cs typeface="+mn-cs"/>
              </a:rPr>
              <a:t>In three-dimensional Cartesian coordinates, the divergence of a </a:t>
            </a:r>
            <a:r>
              <a:rPr lang="en-US" sz="1200" b="0" i="0" u="none" strike="noStrike" kern="1200" dirty="0">
                <a:solidFill>
                  <a:schemeClr val="tx1"/>
                </a:solidFill>
                <a:effectLst/>
                <a:latin typeface="+mn-lt"/>
                <a:ea typeface="+mn-ea"/>
                <a:cs typeface="+mn-cs"/>
                <a:hlinkClick r:id="rId3" tooltip="Continuously differentiable"/>
              </a:rPr>
              <a:t>continuously differentiable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Vector field"/>
              </a:rPr>
              <a:t>vector field</a:t>
            </a:r>
            <a:r>
              <a:rPr lang="en-US" sz="1200" b="0" i="0" kern="1200" dirty="0">
                <a:solidFill>
                  <a:schemeClr val="tx1"/>
                </a:solidFill>
                <a:effectLst/>
                <a:latin typeface="+mn-lt"/>
                <a:ea typeface="+mn-ea"/>
                <a:cs typeface="+mn-cs"/>
              </a:rPr>
              <a:t> of</a:t>
            </a:r>
            <a:r>
              <a:rPr lang="en-US" sz="1200" b="0" i="0" kern="1200" baseline="0" dirty="0">
                <a:solidFill>
                  <a:schemeClr val="tx1"/>
                </a:solidFill>
                <a:effectLst/>
                <a:latin typeface="+mn-lt"/>
                <a:ea typeface="+mn-ea"/>
                <a:cs typeface="+mn-cs"/>
              </a:rPr>
              <a:t> F=F1 </a:t>
            </a:r>
            <a:r>
              <a:rPr lang="en-US" sz="1200" b="0" i="0" kern="1200" baseline="0" dirty="0" err="1">
                <a:solidFill>
                  <a:schemeClr val="tx1"/>
                </a:solidFill>
                <a:effectLst/>
                <a:latin typeface="+mn-lt"/>
                <a:ea typeface="+mn-ea"/>
                <a:cs typeface="+mn-cs"/>
              </a:rPr>
              <a:t>i</a:t>
            </a:r>
            <a:r>
              <a:rPr lang="en-US" sz="1200" b="0" i="0" kern="1200" baseline="0" dirty="0">
                <a:solidFill>
                  <a:schemeClr val="tx1"/>
                </a:solidFill>
                <a:effectLst/>
                <a:latin typeface="+mn-lt"/>
                <a:ea typeface="+mn-ea"/>
                <a:cs typeface="+mn-cs"/>
              </a:rPr>
              <a:t> +F2 j +F3 k can be defined as: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err="1">
                <a:solidFill>
                  <a:schemeClr val="tx1"/>
                </a:solidFill>
                <a:effectLst/>
                <a:latin typeface="+mn-lt"/>
                <a:ea typeface="+mn-ea"/>
                <a:cs typeface="+mn-cs"/>
              </a:rPr>
              <a:t>Div</a:t>
            </a:r>
            <a:r>
              <a:rPr lang="en-US" sz="1200" b="0" i="0" kern="1200" baseline="0" dirty="0">
                <a:solidFill>
                  <a:schemeClr val="tx1"/>
                </a:solidFill>
                <a:effectLst/>
                <a:latin typeface="+mn-lt"/>
                <a:ea typeface="+mn-ea"/>
                <a:cs typeface="+mn-cs"/>
              </a:rPr>
              <a:t> F=</a:t>
            </a:r>
            <a:r>
              <a:rPr lang="en-US" dirty="0">
                <a:solidFill>
                  <a:srgbClr val="191917"/>
                </a:solidFill>
              </a:rPr>
              <a:t>del</a:t>
            </a:r>
            <a:r>
              <a:rPr lang="en-US" baseline="0" dirty="0">
                <a:solidFill>
                  <a:srgbClr val="191917"/>
                </a:solidFill>
              </a:rPr>
              <a:t> F1/del x +</a:t>
            </a:r>
            <a:r>
              <a:rPr lang="en-US" dirty="0">
                <a:solidFill>
                  <a:srgbClr val="191917"/>
                </a:solidFill>
              </a:rPr>
              <a:t>del</a:t>
            </a:r>
            <a:r>
              <a:rPr lang="en-US" baseline="0" dirty="0">
                <a:solidFill>
                  <a:srgbClr val="191917"/>
                </a:solidFill>
              </a:rPr>
              <a:t> F2/del y +</a:t>
            </a:r>
            <a:r>
              <a:rPr lang="en-US" dirty="0">
                <a:solidFill>
                  <a:srgbClr val="191917"/>
                </a:solidFill>
              </a:rPr>
              <a:t>del</a:t>
            </a:r>
            <a:r>
              <a:rPr lang="en-US" baseline="0" dirty="0">
                <a:solidFill>
                  <a:srgbClr val="191917"/>
                </a:solidFill>
              </a:rPr>
              <a:t> F3/del z; </a:t>
            </a:r>
            <a:r>
              <a:rPr lang="en-US" sz="1200" b="0" i="0" kern="1200" dirty="0">
                <a:solidFill>
                  <a:schemeClr val="tx1"/>
                </a:solidFill>
                <a:effectLst/>
                <a:latin typeface="+mn-lt"/>
                <a:ea typeface="+mn-ea"/>
                <a:cs typeface="+mn-cs"/>
              </a:rPr>
              <a:t>. The </a:t>
            </a:r>
            <a:r>
              <a:rPr lang="en-US" sz="1200" b="0" i="0" u="none" strike="noStrike" kern="1200" dirty="0">
                <a:solidFill>
                  <a:schemeClr val="tx1"/>
                </a:solidFill>
                <a:effectLst/>
                <a:latin typeface="+mn-lt"/>
                <a:ea typeface="+mn-ea"/>
                <a:cs typeface="+mn-cs"/>
                <a:hlinkClick r:id="rId5" tooltip="Dot product"/>
              </a:rPr>
              <a:t>dot product</a:t>
            </a:r>
            <a:r>
              <a:rPr lang="en-US" sz="1200" b="0" i="0" kern="1200" dirty="0">
                <a:solidFill>
                  <a:schemeClr val="tx1"/>
                </a:solidFill>
                <a:effectLst/>
                <a:latin typeface="+mn-lt"/>
                <a:ea typeface="+mn-ea"/>
                <a:cs typeface="+mn-cs"/>
              </a:rPr>
              <a:t> takes in two vectors and returns a </a:t>
            </a:r>
            <a:r>
              <a:rPr lang="en-US" sz="1200" b="0" i="0" u="sng" kern="1200" dirty="0">
                <a:solidFill>
                  <a:schemeClr val="tx1"/>
                </a:solidFill>
                <a:effectLst/>
                <a:latin typeface="+mn-lt"/>
                <a:ea typeface="+mn-ea"/>
                <a:cs typeface="+mn-cs"/>
                <a:hlinkClick r:id="rId6"/>
              </a:rPr>
              <a:t>scalar</a:t>
            </a:r>
            <a:r>
              <a:rPr lang="en-US" sz="1200" b="0" i="0" u="sng"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rPr>
              <a:t>So only </a:t>
            </a:r>
            <a:r>
              <a:rPr lang="en-US" sz="1200" b="0" i="0" u="sng" kern="1200" dirty="0" err="1">
                <a:solidFill>
                  <a:schemeClr val="tx1"/>
                </a:solidFill>
                <a:effectLst/>
                <a:latin typeface="+mn-lt"/>
                <a:ea typeface="+mn-ea"/>
                <a:cs typeface="+mn-cs"/>
              </a:rPr>
              <a:t>nabla</a:t>
            </a:r>
            <a:r>
              <a:rPr lang="en-US" sz="1200" b="0" i="0" u="sng" kern="1200" dirty="0">
                <a:solidFill>
                  <a:schemeClr val="tx1"/>
                </a:solidFill>
                <a:effectLst/>
                <a:latin typeface="+mn-lt"/>
                <a:ea typeface="+mn-ea"/>
                <a:cs typeface="+mn-cs"/>
              </a:rPr>
              <a:t> (gradient) makes</a:t>
            </a:r>
            <a:r>
              <a:rPr lang="en-US" sz="1200" b="0" i="0" u="sng" kern="1200" baseline="0" dirty="0">
                <a:solidFill>
                  <a:schemeClr val="tx1"/>
                </a:solidFill>
                <a:effectLst/>
                <a:latin typeface="+mn-lt"/>
                <a:ea typeface="+mn-ea"/>
                <a:cs typeface="+mn-cs"/>
              </a:rPr>
              <a:t> scalar into vector.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gradient is the directional rate of change of a scalar function. SO it calculates steepness of a mountain in y direction.</a:t>
            </a:r>
          </a:p>
          <a:p>
            <a:pPr fontAlgn="base"/>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rPr>
              <a:t>divergence</a:t>
            </a:r>
            <a:r>
              <a:rPr lang="en-US" sz="1200" b="0" i="0" kern="1200" dirty="0">
                <a:solidFill>
                  <a:schemeClr val="tx1"/>
                </a:solidFill>
                <a:effectLst/>
                <a:latin typeface="+mn-lt"/>
                <a:ea typeface="+mn-ea"/>
                <a:cs typeface="+mn-cs"/>
              </a:rPr>
              <a:t> of the </a:t>
            </a:r>
            <a:r>
              <a:rPr lang="en-US" sz="1200" b="0" i="0" u="none" strike="noStrike" kern="1200" dirty="0">
                <a:solidFill>
                  <a:schemeClr val="tx1"/>
                </a:solidFill>
                <a:effectLst/>
                <a:latin typeface="+mn-lt"/>
                <a:ea typeface="+mn-ea"/>
                <a:cs typeface="+mn-cs"/>
              </a:rPr>
              <a:t>gradient</a:t>
            </a:r>
            <a:r>
              <a:rPr lang="en-US" sz="1200" b="0" i="0" kern="1200" dirty="0">
                <a:solidFill>
                  <a:schemeClr val="tx1"/>
                </a:solidFill>
                <a:effectLst/>
                <a:latin typeface="+mn-lt"/>
                <a:ea typeface="+mn-ea"/>
                <a:cs typeface="+mn-cs"/>
              </a:rPr>
              <a:t> is also called the </a:t>
            </a:r>
            <a:r>
              <a:rPr lang="en-US" sz="1200" b="0" i="0" u="none" strike="noStrike" kern="1200" dirty="0" err="1">
                <a:solidFill>
                  <a:schemeClr val="tx1"/>
                </a:solidFill>
                <a:effectLst/>
                <a:latin typeface="+mn-lt"/>
                <a:ea typeface="+mn-ea"/>
                <a:cs typeface="+mn-cs"/>
              </a:rPr>
              <a:t>Laplacian</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∇⋅∇=Δ</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It is the second derivative. This change in the flow rate through the pipe, whether it increases or decreases, is called as divergence.</a:t>
            </a:r>
            <a:endParaRPr lang="en-US" b="0" dirty="0">
              <a:solidFill>
                <a:srgbClr val="191917"/>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25</a:t>
            </a:fld>
            <a:endParaRPr lang="en-US"/>
          </a:p>
        </p:txBody>
      </p:sp>
    </p:spTree>
    <p:extLst>
      <p:ext uri="{BB962C8B-B14F-4D97-AF65-F5344CB8AC3E}">
        <p14:creationId xmlns:p14="http://schemas.microsoft.com/office/powerpoint/2010/main" val="3464818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rate</a:t>
            </a:r>
            <a:r>
              <a:rPr lang="en-US" baseline="0" dirty="0"/>
              <a:t> change with time are the source term for corresponding species.</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26</a:t>
            </a:fld>
            <a:endParaRPr lang="en-US"/>
          </a:p>
        </p:txBody>
      </p:sp>
    </p:spTree>
    <p:extLst>
      <p:ext uri="{BB962C8B-B14F-4D97-AF65-F5344CB8AC3E}">
        <p14:creationId xmlns:p14="http://schemas.microsoft.com/office/powerpoint/2010/main" val="2856715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rate</a:t>
            </a:r>
            <a:r>
              <a:rPr lang="en-US" baseline="0" dirty="0"/>
              <a:t> change with time are the source term for corresponding species in my model.</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27</a:t>
            </a:fld>
            <a:endParaRPr lang="en-US"/>
          </a:p>
        </p:txBody>
      </p:sp>
    </p:spTree>
    <p:extLst>
      <p:ext uri="{BB962C8B-B14F-4D97-AF65-F5344CB8AC3E}">
        <p14:creationId xmlns:p14="http://schemas.microsoft.com/office/powerpoint/2010/main" val="86879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Darcy’s law provides a complete mathematical model suitable for a variety of applications involving porous media flows. It is used here to model low-velocity flows in the porous media where the pressure gradient is the major driving force.</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28</a:t>
            </a:fld>
            <a:endParaRPr lang="en-US"/>
          </a:p>
        </p:txBody>
      </p:sp>
    </p:spTree>
    <p:extLst>
      <p:ext uri="{BB962C8B-B14F-4D97-AF65-F5344CB8AC3E}">
        <p14:creationId xmlns:p14="http://schemas.microsoft.com/office/powerpoint/2010/main" val="27865421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To avoid the complexity in simulating ASR mechanisms it was assumed that..</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29</a:t>
            </a:fld>
            <a:endParaRPr lang="en-US"/>
          </a:p>
        </p:txBody>
      </p:sp>
    </p:spTree>
    <p:extLst>
      <p:ext uri="{BB962C8B-B14F-4D97-AF65-F5344CB8AC3E}">
        <p14:creationId xmlns:p14="http://schemas.microsoft.com/office/powerpoint/2010/main" val="2700872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Speak out all points</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a:t>
            </a:fld>
            <a:endParaRPr lang="en-US"/>
          </a:p>
        </p:txBody>
      </p:sp>
    </p:spTree>
    <p:extLst>
      <p:ext uri="{BB962C8B-B14F-4D97-AF65-F5344CB8AC3E}">
        <p14:creationId xmlns:p14="http://schemas.microsoft.com/office/powerpoint/2010/main" val="3022111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Volumetric strain is the ratio of volumetric variation 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total volume of concrete and can be calculated per Eq.</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Concrete experiences change in shape or size when stresses or loads are applied to it which in turn develop volumetric strain. To visualize concrete behavior under loading condition a small vertical stress of -1kPa (1 Pa=1N/m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was applied on the top portion of the considered 2D concrete block in modelling. Negative sign means that it was a downward loading. Bottom portion was considered as fixed constraint assuming concrete block was lying on a fixed component of any structure. Other two portions at left and right side were assigned to symmetric boundaries assuming symmetry in geometry and loads, since considered block is in the middle of a concrete structure.</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30</a:t>
            </a:fld>
            <a:endParaRPr lang="en-US"/>
          </a:p>
        </p:txBody>
      </p:sp>
    </p:spTree>
    <p:extLst>
      <p:ext uri="{BB962C8B-B14F-4D97-AF65-F5344CB8AC3E}">
        <p14:creationId xmlns:p14="http://schemas.microsoft.com/office/powerpoint/2010/main" val="202352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σ = </a:t>
            </a:r>
            <a:r>
              <a:rPr lang="en-US" sz="1200" b="1" dirty="0">
                <a:latin typeface="Arial" panose="020B0604020202020204" pitchFamily="34" charset="0"/>
                <a:cs typeface="Arial" panose="020B0604020202020204" pitchFamily="34" charset="0"/>
              </a:rPr>
              <a:t>C</a:t>
            </a:r>
            <a:r>
              <a:rPr lang="en-US" sz="1200" i="1" dirty="0">
                <a:latin typeface="Arial" panose="020B0604020202020204" pitchFamily="34" charset="0"/>
                <a:cs typeface="Arial" panose="020B0604020202020204" pitchFamily="34" charset="0"/>
              </a:rPr>
              <a:t> : </a:t>
            </a:r>
            <a:r>
              <a:rPr lang="en-US" sz="1200" i="1" dirty="0" err="1">
                <a:latin typeface="Arial" panose="020B0604020202020204" pitchFamily="34" charset="0"/>
                <a:cs typeface="Arial" panose="020B0604020202020204" pitchFamily="34" charset="0"/>
              </a:rPr>
              <a:t>ε</a:t>
            </a:r>
            <a:r>
              <a:rPr lang="en-US" sz="1200" i="1" baseline="-25000" dirty="0" err="1">
                <a:latin typeface="Arial" panose="020B0604020202020204" pitchFamily="34" charset="0"/>
                <a:cs typeface="Arial" panose="020B0604020202020204" pitchFamily="34" charset="0"/>
              </a:rPr>
              <a:t>el</a:t>
            </a:r>
            <a:r>
              <a:rPr lang="en-US" sz="1200" dirty="0">
                <a:latin typeface="Arial" panose="020B0604020202020204" pitchFamily="34" charset="0"/>
                <a:cs typeface="Arial" panose="020B0604020202020204" pitchFamily="34" charset="0"/>
              </a:rPr>
              <a:t>  =    C: (</a:t>
            </a:r>
            <a:r>
              <a:rPr lang="en-US" sz="1200" i="1" dirty="0" err="1">
                <a:latin typeface="Arial" panose="020B0604020202020204" pitchFamily="34" charset="0"/>
                <a:cs typeface="Arial" panose="020B0604020202020204" pitchFamily="34" charset="0"/>
              </a:rPr>
              <a:t>ε</a:t>
            </a:r>
            <a:r>
              <a:rPr lang="en-US" sz="1200" i="1" baseline="-25000" dirty="0" err="1">
                <a:latin typeface="Arial" panose="020B0604020202020204" pitchFamily="34" charset="0"/>
                <a:cs typeface="Arial" panose="020B0604020202020204" pitchFamily="34" charset="0"/>
              </a:rPr>
              <a:t>total-</a:t>
            </a:r>
            <a:r>
              <a:rPr lang="en-US" sz="1200" i="1" dirty="0" err="1">
                <a:latin typeface="Arial" panose="020B0604020202020204" pitchFamily="34" charset="0"/>
                <a:cs typeface="Arial" panose="020B0604020202020204" pitchFamily="34" charset="0"/>
              </a:rPr>
              <a:t>ε</a:t>
            </a:r>
            <a:r>
              <a:rPr lang="en-US" sz="1200" i="1" baseline="-25000" dirty="0" err="1">
                <a:latin typeface="Arial" panose="020B0604020202020204" pitchFamily="34" charset="0"/>
                <a:cs typeface="Arial" panose="020B0604020202020204" pitchFamily="34" charset="0"/>
              </a:rPr>
              <a:t>inel</a:t>
            </a:r>
            <a:r>
              <a:rPr lang="en-US" sz="1200" dirty="0">
                <a:latin typeface="Arial" panose="020B0604020202020204" pitchFamily="34" charset="0"/>
                <a:cs typeface="Arial" panose="020B0604020202020204" pitchFamily="34" charset="0"/>
              </a:rPr>
              <a:t>)</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31</a:t>
            </a:fld>
            <a:endParaRPr lang="en-US"/>
          </a:p>
        </p:txBody>
      </p:sp>
    </p:spTree>
    <p:extLst>
      <p:ext uri="{BB962C8B-B14F-4D97-AF65-F5344CB8AC3E}">
        <p14:creationId xmlns:p14="http://schemas.microsoft.com/office/powerpoint/2010/main" val="803942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Based on the atomic mass of chemical elements that form expanded ASR gel, Si-O-R . </a:t>
                </a:r>
                <a14:m>
                  <m:oMath xmlns:m="http://schemas.openxmlformats.org/officeDocument/2006/math">
                    <m:sSub>
                      <m:sSubPr>
                        <m:ctrlPr>
                          <a:rPr lang="en-US" sz="1200" i="1">
                            <a:latin typeface="Cambria Math" panose="02040503050406030204" pitchFamily="18" charset="0"/>
                          </a:rPr>
                        </m:ctrlPr>
                      </m:sSubPr>
                      <m:e>
                        <m:r>
                          <m:rPr>
                            <m:nor/>
                          </m:rPr>
                          <a:rPr lang="en-US" sz="1200" dirty="0">
                            <a:latin typeface="Arial" panose="020B0604020202020204" pitchFamily="34" charset="0"/>
                            <a:cs typeface="Arial" panose="020B0604020202020204" pitchFamily="34"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𝐻</m:t>
                            </m:r>
                          </m:e>
                          <m:sub>
                            <m:r>
                              <a:rPr lang="en-US" sz="1200" i="1">
                                <a:latin typeface="Cambria Math" panose="02040503050406030204" pitchFamily="18" charset="0"/>
                              </a:rPr>
                              <m:t>2</m:t>
                            </m:r>
                          </m:sub>
                        </m:sSub>
                        <m:r>
                          <m:rPr>
                            <m:nor/>
                          </m:rPr>
                          <a:rPr lang="en-US" sz="1200" dirty="0">
                            <a:latin typeface="Arial" panose="020B0604020202020204" pitchFamily="34" charset="0"/>
                            <a:cs typeface="Arial" panose="020B0604020202020204" pitchFamily="34" charset="0"/>
                          </a:rPr>
                          <m:t>O</m:t>
                        </m:r>
                        <m:r>
                          <m:rPr>
                            <m:nor/>
                          </m:rPr>
                          <a:rPr lang="en-US" sz="1200" dirty="0">
                            <a:latin typeface="Arial" panose="020B0604020202020204" pitchFamily="34" charset="0"/>
                            <a:cs typeface="Arial" panose="020B0604020202020204" pitchFamily="34" charset="0"/>
                          </a:rPr>
                          <m:t>)</m:t>
                        </m:r>
                      </m:e>
                      <m:sub>
                        <m:r>
                          <a:rPr lang="en-US" sz="1200" b="0" i="1" smtClean="0">
                            <a:latin typeface="Cambria Math" panose="02040503050406030204" pitchFamily="18" charset="0"/>
                          </a:rPr>
                          <m:t>𝑛</m:t>
                        </m:r>
                      </m:sub>
                    </m:sSub>
                  </m:oMath>
                </a14:m>
                <a:r>
                  <a:rPr lang="en-US" sz="1200" dirty="0">
                    <a:latin typeface="Arial" panose="020B0604020202020204" pitchFamily="34" charset="0"/>
                    <a:cs typeface="Arial" panose="020B0604020202020204" pitchFamily="34" charset="0"/>
                  </a:rPr>
                  <a:t>, molar mass of gel was calculated and set to 119 gm/mole (0.119 kg/mole).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For isotropic material, all are 1 except the diagonals.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All of these described</a:t>
                </a:r>
                <a:r>
                  <a:rPr lang="en-US" sz="1200" baseline="0" dirty="0"/>
                  <a:t> so far </a:t>
                </a:r>
                <a:r>
                  <a:rPr lang="en-US" sz="1200" dirty="0"/>
                  <a:t>are coupled equations where chemistry and flow in porous media of all six species, their diffusion and convection progress together.</a:t>
                </a:r>
                <a:endParaRPr lang="en-US" sz="1200" dirty="0">
                  <a:latin typeface="Arial" panose="020B0604020202020204" pitchFamily="34" charset="0"/>
                  <a:cs typeface="Arial" panose="020B0604020202020204" pitchFamily="34" charset="0"/>
                </a:endParaRPr>
              </a:p>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Based </a:t>
                </a:r>
                <a:r>
                  <a:rPr lang="en-US" sz="1200" dirty="0">
                    <a:latin typeface="Arial" panose="020B0604020202020204" pitchFamily="34" charset="0"/>
                    <a:cs typeface="Arial" panose="020B0604020202020204" pitchFamily="34" charset="0"/>
                  </a:rPr>
                  <a:t>on the atomic mass of chemical elements that form expanded ASR gel, </a:t>
                </a:r>
                <a:r>
                  <a:rPr lang="en-US" sz="1200" dirty="0" smtClean="0">
                    <a:latin typeface="Arial" panose="020B0604020202020204" pitchFamily="34" charset="0"/>
                    <a:cs typeface="Arial" panose="020B0604020202020204" pitchFamily="34" charset="0"/>
                  </a:rPr>
                  <a:t>Si-O-R . </a:t>
                </a:r>
                <a:r>
                  <a:rPr lang="en-US" sz="1200" i="0">
                    <a:latin typeface="Cambria Math" panose="02040503050406030204" pitchFamily="18" charset="0"/>
                  </a:rPr>
                  <a:t>〖</a:t>
                </a:r>
                <a:r>
                  <a:rPr lang="en-US" sz="1200" i="0" dirty="0">
                    <a:latin typeface="Cambria Math" panose="02040503050406030204" pitchFamily="18" charset="0"/>
                  </a:rPr>
                  <a:t>"</a:t>
                </a:r>
                <a:r>
                  <a:rPr lang="en-US" sz="1200" i="0" dirty="0">
                    <a:latin typeface="Arial" panose="020B0604020202020204" pitchFamily="34" charset="0"/>
                    <a:cs typeface="Arial" panose="020B0604020202020204" pitchFamily="34" charset="0"/>
                  </a:rPr>
                  <a:t>(</a:t>
                </a:r>
                <a:r>
                  <a:rPr lang="en-US" sz="1200" i="0">
                    <a:latin typeface="Cambria Math" panose="02040503050406030204" pitchFamily="18" charset="0"/>
                    <a:cs typeface="Arial" panose="020B0604020202020204" pitchFamily="34" charset="0"/>
                  </a:rPr>
                  <a:t>" </a:t>
                </a:r>
                <a:r>
                  <a:rPr lang="en-US" sz="1200" i="0">
                    <a:latin typeface="Cambria Math" panose="02040503050406030204" pitchFamily="18" charset="0"/>
                  </a:rPr>
                  <a:t>𝐻_2</a:t>
                </a:r>
                <a:r>
                  <a:rPr lang="en-US" sz="1200" i="0" dirty="0">
                    <a:latin typeface="Cambria Math" panose="02040503050406030204" pitchFamily="18" charset="0"/>
                  </a:rPr>
                  <a:t> "</a:t>
                </a:r>
                <a:r>
                  <a:rPr lang="en-US" sz="1200" i="0" dirty="0">
                    <a:latin typeface="Arial" panose="020B0604020202020204" pitchFamily="34" charset="0"/>
                    <a:cs typeface="Arial" panose="020B0604020202020204" pitchFamily="34" charset="0"/>
                  </a:rPr>
                  <a:t>O)</a:t>
                </a:r>
                <a:r>
                  <a:rPr lang="en-US" sz="1200" i="0" dirty="0">
                    <a:latin typeface="Cambria Math" panose="02040503050406030204" pitchFamily="18" charset="0"/>
                    <a:cs typeface="Arial" panose="020B0604020202020204" pitchFamily="34" charset="0"/>
                  </a:rPr>
                  <a:t>" </a:t>
                </a:r>
                <a:r>
                  <a:rPr lang="en-US" sz="1200" i="0">
                    <a:latin typeface="Cambria Math" panose="02040503050406030204" pitchFamily="18" charset="0"/>
                    <a:cs typeface="Arial" panose="020B0604020202020204" pitchFamily="34" charset="0"/>
                  </a:rPr>
                  <a:t>〗_</a:t>
                </a:r>
                <a:r>
                  <a:rPr lang="en-US" sz="1200" b="0" i="0" smtClean="0">
                    <a:latin typeface="Cambria Math" panose="02040503050406030204" pitchFamily="18" charset="0"/>
                  </a:rPr>
                  <a:t>𝑛</a:t>
                </a:r>
                <a:r>
                  <a:rPr lang="en-US" sz="1200" dirty="0" smtClean="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molar mass of gel was calculated and set to 119 </a:t>
                </a:r>
                <a:r>
                  <a:rPr lang="en-US" sz="1200" dirty="0" smtClean="0">
                    <a:latin typeface="Arial" panose="020B0604020202020204" pitchFamily="34" charset="0"/>
                    <a:cs typeface="Arial" panose="020B0604020202020204" pitchFamily="34" charset="0"/>
                  </a:rPr>
                  <a:t>gm/mole </a:t>
                </a:r>
                <a:r>
                  <a:rPr lang="en-US" sz="1200" dirty="0">
                    <a:latin typeface="Arial" panose="020B0604020202020204" pitchFamily="34" charset="0"/>
                    <a:cs typeface="Arial" panose="020B0604020202020204" pitchFamily="34" charset="0"/>
                  </a:rPr>
                  <a:t>(0.119 </a:t>
                </a:r>
                <a:r>
                  <a:rPr lang="en-US" sz="1200" dirty="0" smtClean="0">
                    <a:latin typeface="Arial" panose="020B0604020202020204" pitchFamily="34" charset="0"/>
                    <a:cs typeface="Arial" panose="020B0604020202020204" pitchFamily="34" charset="0"/>
                  </a:rPr>
                  <a:t>kg/mole</a:t>
                </a:r>
                <a:r>
                  <a:rPr lang="en-US" sz="1200" dirty="0" smtClean="0">
                    <a:latin typeface="Arial" panose="020B0604020202020204" pitchFamily="34" charset="0"/>
                    <a:cs typeface="Arial" panose="020B060402020202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For isotropic material, all are 1 except the diagonals.</a:t>
                </a:r>
                <a:endParaRPr lang="en-US" sz="1200" dirty="0" smtClean="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All </a:t>
                </a:r>
                <a:r>
                  <a:rPr lang="en-US" sz="1200" dirty="0" smtClean="0"/>
                  <a:t>of these described</a:t>
                </a:r>
                <a:r>
                  <a:rPr lang="en-US" sz="1200" baseline="0" dirty="0" smtClean="0"/>
                  <a:t> so far </a:t>
                </a:r>
                <a:r>
                  <a:rPr lang="en-US" sz="1200" dirty="0" smtClean="0"/>
                  <a:t>are coupled equations where chemistry and flow in porous media of all six species, their diffusion and convection progress together.</a:t>
                </a:r>
                <a:endParaRPr lang="en-US" sz="1200" dirty="0" smtClean="0">
                  <a:latin typeface="Arial" panose="020B0604020202020204" pitchFamily="34" charset="0"/>
                  <a:cs typeface="Arial" panose="020B0604020202020204" pitchFamily="34" charset="0"/>
                </a:endParaRPr>
              </a:p>
              <a:p>
                <a:endParaRPr lang="en-US" dirty="0"/>
              </a:p>
            </p:txBody>
          </p:sp>
        </mc:Fallback>
      </mc:AlternateContent>
      <p:sp>
        <p:nvSpPr>
          <p:cNvPr id="4" name="Slide Number Placeholder 3"/>
          <p:cNvSpPr>
            <a:spLocks noGrp="1"/>
          </p:cNvSpPr>
          <p:nvPr>
            <p:ph type="sldNum" sz="quarter" idx="10"/>
          </p:nvPr>
        </p:nvSpPr>
        <p:spPr/>
        <p:txBody>
          <a:bodyPr/>
          <a:lstStyle/>
          <a:p>
            <a:fld id="{FA26487E-518C-43F7-A8EE-728BE395642E}" type="slidenum">
              <a:rPr lang="en-US" smtClean="0"/>
              <a:pPr/>
              <a:t>33</a:t>
            </a:fld>
            <a:endParaRPr lang="en-US"/>
          </a:p>
        </p:txBody>
      </p:sp>
    </p:spTree>
    <p:extLst>
      <p:ext uri="{BB962C8B-B14F-4D97-AF65-F5344CB8AC3E}">
        <p14:creationId xmlns:p14="http://schemas.microsoft.com/office/powerpoint/2010/main" val="389291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stochastic or statistical approach to predict uncertain parameters. </a:t>
            </a:r>
          </a:p>
          <a:p>
            <a:r>
              <a:rPr lang="en-US" dirty="0"/>
              <a:t>Initial Concentration of </a:t>
            </a:r>
            <a:r>
              <a:rPr lang="en-US" dirty="0" err="1"/>
              <a:t>Siloxane</a:t>
            </a:r>
            <a:r>
              <a:rPr lang="en-US" dirty="0"/>
              <a:t> coming from reactive</a:t>
            </a:r>
            <a:r>
              <a:rPr lang="en-US" baseline="0" dirty="0"/>
              <a:t> aggregate.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Initial Concentration of ROH coming from reactive</a:t>
            </a:r>
            <a:r>
              <a:rPr lang="en-US" baseline="0" dirty="0"/>
              <a:t> cement paste/mortar.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These parameters can be any logical numbers depending on the environment or material type.</a:t>
            </a:r>
            <a:endParaRPr lang="en-US"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34</a:t>
            </a:fld>
            <a:endParaRPr lang="en-US"/>
          </a:p>
        </p:txBody>
      </p:sp>
    </p:spTree>
    <p:extLst>
      <p:ext uri="{BB962C8B-B14F-4D97-AF65-F5344CB8AC3E}">
        <p14:creationId xmlns:p14="http://schemas.microsoft.com/office/powerpoint/2010/main" val="1251606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statistical approach we will follow Metropolis–Hastings Algorithm which is a branch</a:t>
            </a:r>
            <a:r>
              <a:rPr lang="en-US" baseline="0" dirty="0"/>
              <a:t> of Markov Chain Monte Carlo.</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 what </a:t>
            </a:r>
            <a:r>
              <a:rPr lang="en-US" baseline="0" dirty="0" err="1"/>
              <a:t>Mionte</a:t>
            </a:r>
            <a:r>
              <a:rPr lang="en-US" baseline="0" dirty="0"/>
              <a:t> Carlo? </a:t>
            </a:r>
            <a:r>
              <a:rPr lang="en-US" sz="1200" dirty="0">
                <a:latin typeface="Arial" panose="020B0604020202020204" pitchFamily="34" charset="0"/>
                <a:cs typeface="Arial" panose="020B0604020202020204" pitchFamily="34" charset="0"/>
              </a:rPr>
              <a:t>Many numerical problems in science, engineering, finance, and statistics are</a:t>
            </a:r>
            <a:r>
              <a:rPr lang="en-US" sz="1200" baseline="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solved nowadays through Monte Carlo methods; that is, through random</a:t>
            </a:r>
            <a:r>
              <a:rPr lang="en-US" sz="1200" baseline="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experiments on a computer. Monte Carlo simulation is named after the city of Monte Carlo in Monaco, which is famous for gambling such as roulette, dice, and slot machines. Sounds weird, gambling in research. Anyway this is science.</a:t>
            </a:r>
          </a:p>
          <a:p>
            <a:pPr marL="0" indent="0">
              <a:buNone/>
            </a:pPr>
            <a:r>
              <a:rPr lang="en-US" sz="1200" dirty="0"/>
              <a:t>The main idea is to generate a</a:t>
            </a:r>
            <a:r>
              <a:rPr lang="en-US" sz="1200" baseline="0" dirty="0"/>
              <a:t> </a:t>
            </a:r>
            <a:r>
              <a:rPr lang="en-US" sz="1200" dirty="0"/>
              <a:t>Markov chain whose limiting distribution is equal to the desired distribution. </a:t>
            </a: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35</a:t>
            </a:fld>
            <a:endParaRPr lang="en-US"/>
          </a:p>
        </p:txBody>
      </p:sp>
    </p:spTree>
    <p:extLst>
      <p:ext uri="{BB962C8B-B14F-4D97-AF65-F5344CB8AC3E}">
        <p14:creationId xmlns:p14="http://schemas.microsoft.com/office/powerpoint/2010/main" val="2225323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q(y |</a:t>
                </a:r>
                <a:r>
                  <a:rPr lang="en-US" dirty="0">
                    <a:cs typeface="Arial" panose="020B0604020202020204" pitchFamily="34" charset="0"/>
                  </a:rPr>
                  <a:t>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t</m:t>
                    </m:r>
                  </m:oMath>
                </a14:m>
                <a:r>
                  <a:rPr lang="en-US" dirty="0">
                    <a:latin typeface="Arial" panose="020B0604020202020204" pitchFamily="34" charset="0"/>
                    <a:cs typeface="Arial" panose="020B0604020202020204" pitchFamily="34" charset="0"/>
                  </a:rPr>
                  <a:t>):</a:t>
                </a:r>
                <a:r>
                  <a:rPr lang="en-US" baseline="0" dirty="0">
                    <a:latin typeface="Arial" panose="020B0604020202020204" pitchFamily="34" charset="0"/>
                    <a:cs typeface="Arial" panose="020B0604020202020204" pitchFamily="34" charset="0"/>
                  </a:rPr>
                  <a:t> probability of y, given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t</m:t>
                    </m:r>
                  </m:oMath>
                </a14:m>
                <a:endParaRPr lang="en-US" dirty="0"/>
              </a:p>
              <a:p>
                <a:r>
                  <a:rPr lang="en-US" b="1" dirty="0">
                    <a:latin typeface="Arial" panose="020B0604020202020204" pitchFamily="34" charset="0"/>
                    <a:cs typeface="Arial" panose="020B0604020202020204" pitchFamily="34" charset="0"/>
                  </a:rPr>
                  <a:t>Acceptance probability: </a:t>
                </a:r>
                <a:r>
                  <a:rPr lang="en-US" dirty="0"/>
                  <a:t>That means there is a loop to accept/reject the answer.</a:t>
                </a:r>
              </a:p>
            </p:txBody>
          </p:sp>
        </mc:Choice>
        <mc:Fallback xmlns="">
          <p:sp>
            <p:nvSpPr>
              <p:cNvPr id="3" name="Notes Placeholder 2"/>
              <p:cNvSpPr>
                <a:spLocks noGrp="1"/>
              </p:cNvSpPr>
              <p:nvPr>
                <p:ph type="body" idx="1"/>
              </p:nvPr>
            </p:nvSpPr>
            <p:spPr/>
            <p:txBody>
              <a:bodyPr/>
              <a:lstStyle/>
              <a:p>
                <a:r>
                  <a:rPr lang="en-US" dirty="0" smtClean="0">
                    <a:latin typeface="Arial" panose="020B0604020202020204" pitchFamily="34" charset="0"/>
                    <a:cs typeface="Arial" panose="020B0604020202020204" pitchFamily="34" charset="0"/>
                  </a:rPr>
                  <a:t>q(y |</a:t>
                </a:r>
                <a:r>
                  <a:rPr lang="en-US" dirty="0" smtClean="0">
                    <a:cs typeface="Arial" panose="020B0604020202020204" pitchFamily="34" charset="0"/>
                  </a:rPr>
                  <a:t> </a:t>
                </a:r>
                <a:r>
                  <a:rPr lang="en-US" i="0" dirty="0">
                    <a:latin typeface="Cambria Math" panose="02040503050406030204" pitchFamily="18" charset="0"/>
                    <a:cs typeface="Arial" panose="020B0604020202020204" pitchFamily="34" charset="0"/>
                  </a:rPr>
                  <a:t>"X</a:t>
                </a:r>
                <a:r>
                  <a:rPr lang="en-US" i="0" baseline="-25000" dirty="0">
                    <a:latin typeface="Cambria Math" panose="02040503050406030204" pitchFamily="18" charset="0"/>
                    <a:cs typeface="Arial" panose="020B0604020202020204" pitchFamily="34" charset="0"/>
                  </a:rPr>
                  <a:t>t</a:t>
                </a:r>
                <a:r>
                  <a:rPr lang="en-US" i="0" baseline="-25000" dirty="0">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r>
                  <a:rPr lang="en-US" baseline="0" dirty="0" smtClean="0">
                    <a:latin typeface="Arial" panose="020B0604020202020204" pitchFamily="34" charset="0"/>
                    <a:cs typeface="Arial" panose="020B0604020202020204" pitchFamily="34" charset="0"/>
                  </a:rPr>
                  <a:t> probability of y, given </a:t>
                </a:r>
                <a:r>
                  <a:rPr lang="en-US" i="0" dirty="0">
                    <a:latin typeface="Cambria Math" panose="02040503050406030204" pitchFamily="18" charset="0"/>
                    <a:cs typeface="Arial" panose="020B0604020202020204" pitchFamily="34" charset="0"/>
                  </a:rPr>
                  <a:t>"X</a:t>
                </a:r>
                <a:r>
                  <a:rPr lang="en-US" i="0" baseline="-25000" dirty="0">
                    <a:latin typeface="Cambria Math" panose="02040503050406030204" pitchFamily="18" charset="0"/>
                    <a:cs typeface="Arial" panose="020B0604020202020204" pitchFamily="34" charset="0"/>
                  </a:rPr>
                  <a:t>t</a:t>
                </a:r>
                <a:r>
                  <a:rPr lang="en-US" i="0" baseline="-25000" dirty="0">
                    <a:latin typeface="Arial" panose="020B0604020202020204" pitchFamily="34" charset="0"/>
                    <a:cs typeface="Arial" panose="020B0604020202020204" pitchFamily="34" charset="0"/>
                  </a:rPr>
                  <a:t>"</a:t>
                </a:r>
                <a:endParaRPr lang="en-US" dirty="0" smtClean="0"/>
              </a:p>
              <a:p>
                <a:r>
                  <a:rPr lang="en-US" b="1" dirty="0" smtClean="0">
                    <a:latin typeface="Arial" panose="020B0604020202020204" pitchFamily="34" charset="0"/>
                    <a:cs typeface="Arial" panose="020B0604020202020204" pitchFamily="34" charset="0"/>
                  </a:rPr>
                  <a:t>Acceptance probability: </a:t>
                </a:r>
                <a:r>
                  <a:rPr lang="en-US" dirty="0" smtClean="0"/>
                  <a:t>That means there is a loop to accept/reject the answer.</a:t>
                </a:r>
                <a:endParaRPr lang="en-US" dirty="0"/>
              </a:p>
            </p:txBody>
          </p:sp>
        </mc:Fallback>
      </mc:AlternateContent>
      <p:sp>
        <p:nvSpPr>
          <p:cNvPr id="4" name="Slide Number Placeholder 3"/>
          <p:cNvSpPr>
            <a:spLocks noGrp="1"/>
          </p:cNvSpPr>
          <p:nvPr>
            <p:ph type="sldNum" sz="quarter" idx="10"/>
          </p:nvPr>
        </p:nvSpPr>
        <p:spPr/>
        <p:txBody>
          <a:bodyPr/>
          <a:lstStyle/>
          <a:p>
            <a:fld id="{FA26487E-518C-43F7-A8EE-728BE395642E}" type="slidenum">
              <a:rPr lang="en-US" smtClean="0"/>
              <a:pPr/>
              <a:t>36</a:t>
            </a:fld>
            <a:endParaRPr lang="en-US"/>
          </a:p>
        </p:txBody>
      </p:sp>
    </p:spTree>
    <p:extLst>
      <p:ext uri="{BB962C8B-B14F-4D97-AF65-F5344CB8AC3E}">
        <p14:creationId xmlns:p14="http://schemas.microsoft.com/office/powerpoint/2010/main" val="20629681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Let q(y | x) be a proposal or instrumental density: a</a:t>
            </a:r>
            <a:r>
              <a:rPr lang="en-US" sz="1200" baseline="0" dirty="0"/>
              <a:t> </a:t>
            </a:r>
            <a:r>
              <a:rPr lang="en-US" sz="1200" dirty="0"/>
              <a:t>Markov transition density describing how to go from state x to y. Similar to</a:t>
            </a:r>
          </a:p>
          <a:p>
            <a:pPr marL="0" indent="0">
              <a:buNone/>
            </a:pPr>
            <a:r>
              <a:rPr lang="en-US" sz="1200" dirty="0"/>
              <a:t>the acceptance–rejection method, the Metropolis–Hastings algorithm is based</a:t>
            </a:r>
            <a:r>
              <a:rPr lang="en-US" sz="1200" baseline="0" dirty="0"/>
              <a:t> </a:t>
            </a:r>
            <a:r>
              <a:rPr lang="en-US" sz="1200" dirty="0"/>
              <a:t>on the “trial-and-error” strategy.</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37</a:t>
            </a:fld>
            <a:endParaRPr lang="en-US"/>
          </a:p>
        </p:txBody>
      </p:sp>
    </p:spTree>
    <p:extLst>
      <p:ext uri="{BB962C8B-B14F-4D97-AF65-F5344CB8AC3E}">
        <p14:creationId xmlns:p14="http://schemas.microsoft.com/office/powerpoint/2010/main" val="2172896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I used independent sampler method in my </a:t>
            </a:r>
            <a:r>
              <a:rPr lang="en-US" baseline="0" dirty="0" err="1"/>
              <a:t>Matlab</a:t>
            </a:r>
            <a:r>
              <a:rPr lang="en-US" baseline="0" dirty="0"/>
              <a:t> code to distribute uncertain parameters.</a:t>
            </a:r>
          </a:p>
          <a:p>
            <a:r>
              <a:rPr lang="en-US" sz="1200" b="0" i="0" u="none" strike="noStrike" kern="1200" baseline="0" dirty="0">
                <a:solidFill>
                  <a:schemeClr val="tx1"/>
                </a:solidFill>
                <a:latin typeface="+mn-lt"/>
                <a:ea typeface="+mn-ea"/>
                <a:cs typeface="+mn-cs"/>
              </a:rPr>
              <a:t>normrnd(</a:t>
            </a:r>
            <a:r>
              <a:rPr lang="en-US" sz="1200" b="0" i="0" u="none" strike="noStrike" kern="1200" baseline="0" dirty="0" err="1">
                <a:solidFill>
                  <a:schemeClr val="tx1"/>
                </a:solidFill>
                <a:latin typeface="+mn-lt"/>
                <a:ea typeface="+mn-ea"/>
                <a:cs typeface="+mn-cs"/>
              </a:rPr>
              <a:t>mu,sigma</a:t>
            </a:r>
            <a:r>
              <a:rPr lang="en-US" sz="1200" b="0" i="0" u="none" strike="noStrike" kern="1200" baseline="0" dirty="0">
                <a:solidFill>
                  <a:schemeClr val="tx1"/>
                </a:solidFill>
                <a:latin typeface="+mn-lt"/>
                <a:ea typeface="+mn-ea"/>
                <a:cs typeface="+mn-cs"/>
              </a:rPr>
              <a:t>) generates a random number from the normal distribution with mean parameter mu and standard deviation parameter sigma.</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38</a:t>
            </a:fld>
            <a:endParaRPr lang="en-US"/>
          </a:p>
        </p:txBody>
      </p:sp>
    </p:spTree>
    <p:extLst>
      <p:ext uri="{BB962C8B-B14F-4D97-AF65-F5344CB8AC3E}">
        <p14:creationId xmlns:p14="http://schemas.microsoft.com/office/powerpoint/2010/main" val="2839757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me random snapshot of my code.</a:t>
            </a: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39</a:t>
            </a:fld>
            <a:endParaRPr lang="en-US"/>
          </a:p>
        </p:txBody>
      </p:sp>
    </p:spTree>
    <p:extLst>
      <p:ext uri="{BB962C8B-B14F-4D97-AF65-F5344CB8AC3E}">
        <p14:creationId xmlns:p14="http://schemas.microsoft.com/office/powerpoint/2010/main" val="3714964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 =0.135</a:t>
            </a:r>
          </a:p>
        </p:txBody>
      </p:sp>
      <p:sp>
        <p:nvSpPr>
          <p:cNvPr id="4" name="Slide Number Placeholder 3"/>
          <p:cNvSpPr>
            <a:spLocks noGrp="1"/>
          </p:cNvSpPr>
          <p:nvPr>
            <p:ph type="sldNum" sz="quarter" idx="10"/>
          </p:nvPr>
        </p:nvSpPr>
        <p:spPr/>
        <p:txBody>
          <a:bodyPr/>
          <a:lstStyle/>
          <a:p>
            <a:fld id="{FA26487E-518C-43F7-A8EE-728BE395642E}" type="slidenum">
              <a:rPr lang="en-US" smtClean="0"/>
              <a:pPr/>
              <a:t>40</a:t>
            </a:fld>
            <a:endParaRPr lang="en-US"/>
          </a:p>
        </p:txBody>
      </p:sp>
    </p:spTree>
    <p:extLst>
      <p:ext uri="{BB962C8B-B14F-4D97-AF65-F5344CB8AC3E}">
        <p14:creationId xmlns:p14="http://schemas.microsoft.com/office/powerpoint/2010/main" val="1980807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First thing first, what is concrete? Essentially of two phases…</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You all know about concrete from civil engineering background, however a brief idea</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Speak out all points in brief</a:t>
            </a:r>
          </a:p>
          <a:p>
            <a:pPr>
              <a:lnSpc>
                <a:spcPct val="200000"/>
              </a:lnSpc>
            </a:pPr>
            <a:r>
              <a:rPr lang="en-US" sz="800" dirty="0">
                <a:latin typeface="Arial" panose="020B0604020202020204" pitchFamily="34" charset="0"/>
                <a:cs typeface="Arial" panose="020B0604020202020204" pitchFamily="34" charset="0"/>
              </a:rPr>
              <a:t>*Can be skipped in the concrete specialized presentation</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4</a:t>
            </a:fld>
            <a:endParaRPr lang="en-US"/>
          </a:p>
        </p:txBody>
      </p:sp>
    </p:spTree>
    <p:extLst>
      <p:ext uri="{BB962C8B-B14F-4D97-AF65-F5344CB8AC3E}">
        <p14:creationId xmlns:p14="http://schemas.microsoft.com/office/powerpoint/2010/main" val="4233972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a:t>
            </a:r>
            <a:r>
              <a:rPr lang="en-US" dirty="0" err="1"/>
              <a:t>Siloxane</a:t>
            </a:r>
            <a:r>
              <a:rPr lang="en-US" dirty="0"/>
              <a:t> =0.670</a:t>
            </a:r>
          </a:p>
        </p:txBody>
      </p:sp>
      <p:sp>
        <p:nvSpPr>
          <p:cNvPr id="4" name="Slide Number Placeholder 3"/>
          <p:cNvSpPr>
            <a:spLocks noGrp="1"/>
          </p:cNvSpPr>
          <p:nvPr>
            <p:ph type="sldNum" sz="quarter" idx="10"/>
          </p:nvPr>
        </p:nvSpPr>
        <p:spPr/>
        <p:txBody>
          <a:bodyPr/>
          <a:lstStyle/>
          <a:p>
            <a:fld id="{FA26487E-518C-43F7-A8EE-728BE395642E}" type="slidenum">
              <a:rPr lang="en-US" smtClean="0"/>
              <a:pPr/>
              <a:t>41</a:t>
            </a:fld>
            <a:endParaRPr lang="en-US"/>
          </a:p>
        </p:txBody>
      </p:sp>
    </p:spTree>
    <p:extLst>
      <p:ext uri="{BB962C8B-B14F-4D97-AF65-F5344CB8AC3E}">
        <p14:creationId xmlns:p14="http://schemas.microsoft.com/office/powerpoint/2010/main" val="26823432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ROH =1.692</a:t>
            </a:r>
          </a:p>
        </p:txBody>
      </p:sp>
      <p:sp>
        <p:nvSpPr>
          <p:cNvPr id="4" name="Slide Number Placeholder 3"/>
          <p:cNvSpPr>
            <a:spLocks noGrp="1"/>
          </p:cNvSpPr>
          <p:nvPr>
            <p:ph type="sldNum" sz="quarter" idx="10"/>
          </p:nvPr>
        </p:nvSpPr>
        <p:spPr/>
        <p:txBody>
          <a:bodyPr/>
          <a:lstStyle/>
          <a:p>
            <a:fld id="{FA26487E-518C-43F7-A8EE-728BE395642E}" type="slidenum">
              <a:rPr lang="en-US" smtClean="0"/>
              <a:pPr/>
              <a:t>42</a:t>
            </a:fld>
            <a:endParaRPr lang="en-US"/>
          </a:p>
        </p:txBody>
      </p:sp>
    </p:spTree>
    <p:extLst>
      <p:ext uri="{BB962C8B-B14F-4D97-AF65-F5344CB8AC3E}">
        <p14:creationId xmlns:p14="http://schemas.microsoft.com/office/powerpoint/2010/main" val="5912962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Temperature</a:t>
            </a:r>
            <a:r>
              <a:rPr lang="en-US" baseline="0" dirty="0"/>
              <a:t> prediction using global model is sometimes a vogue idea. As temperature increase in Idaho or many other regions are pretty law. Seems like global warming is sometimes overrated to get public attention. However, temperature change depends on carbon emission, green house gas etc. So, I am working to develop a model to predict carbon emission in Idaho (as no carbon data in Boise) through PDE governing equation set and then predict future temperature change and RH in Boise.</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43</a:t>
            </a:fld>
            <a:endParaRPr lang="en-US"/>
          </a:p>
        </p:txBody>
      </p:sp>
    </p:spTree>
    <p:extLst>
      <p:ext uri="{BB962C8B-B14F-4D97-AF65-F5344CB8AC3E}">
        <p14:creationId xmlns:p14="http://schemas.microsoft.com/office/powerpoint/2010/main" val="38729250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results so far I worked on…</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44</a:t>
            </a:fld>
            <a:endParaRPr lang="en-US"/>
          </a:p>
        </p:txBody>
      </p:sp>
    </p:spTree>
    <p:extLst>
      <p:ext uri="{BB962C8B-B14F-4D97-AF65-F5344CB8AC3E}">
        <p14:creationId xmlns:p14="http://schemas.microsoft.com/office/powerpoint/2010/main" val="34671321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To solve the governing equation set, a two dimensional </a:t>
            </a:r>
            <a:r>
              <a:rPr lang="en-US" sz="1200" dirty="0" err="1">
                <a:latin typeface="Arial" panose="020B0604020202020204" pitchFamily="34" charset="0"/>
                <a:cs typeface="Arial" panose="020B0604020202020204" pitchFamily="34" charset="0"/>
              </a:rPr>
              <a:t>mesoscale</a:t>
            </a:r>
            <a:r>
              <a:rPr lang="en-US" sz="1200" dirty="0">
                <a:latin typeface="Arial" panose="020B0604020202020204" pitchFamily="34" charset="0"/>
                <a:cs typeface="Arial" panose="020B0604020202020204" pitchFamily="34" charset="0"/>
              </a:rPr>
              <a:t> geometry of concrete block (200mm × 200mm) was generated in this work. </a:t>
            </a:r>
          </a:p>
          <a:p>
            <a:r>
              <a:rPr lang="en-US" sz="1200" dirty="0" err="1">
                <a:latin typeface="Arial" panose="020B0604020202020204" pitchFamily="34" charset="0"/>
                <a:cs typeface="Arial" panose="020B0604020202020204" pitchFamily="34" charset="0"/>
              </a:rPr>
              <a:t>Mesoscopic</a:t>
            </a:r>
            <a:r>
              <a:rPr lang="en-US" sz="1200" dirty="0">
                <a:latin typeface="Arial" panose="020B0604020202020204" pitchFamily="34" charset="0"/>
                <a:cs typeface="Arial" panose="020B0604020202020204" pitchFamily="34" charset="0"/>
              </a:rPr>
              <a:t> approach was introduced to this work for visualizing concrete material at larger scale comparing to microstructures</a:t>
            </a:r>
          </a:p>
          <a:p>
            <a:r>
              <a:rPr lang="en-US" sz="1200" dirty="0">
                <a:latin typeface="Arial" panose="020B0604020202020204" pitchFamily="34" charset="0"/>
                <a:cs typeface="Arial" panose="020B0604020202020204" pitchFamily="34" charset="0"/>
              </a:rPr>
              <a:t>For simplification, the domain of concrete </a:t>
            </a:r>
            <a:r>
              <a:rPr lang="en-US" sz="1200" dirty="0" err="1">
                <a:latin typeface="Arial" panose="020B0604020202020204" pitchFamily="34" charset="0"/>
                <a:cs typeface="Arial" panose="020B0604020202020204" pitchFamily="34" charset="0"/>
              </a:rPr>
              <a:t>meso</a:t>
            </a:r>
            <a:r>
              <a:rPr lang="en-US" sz="1200" dirty="0">
                <a:latin typeface="Arial" panose="020B0604020202020204" pitchFamily="34" charset="0"/>
                <a:cs typeface="Arial" panose="020B0604020202020204" pitchFamily="34" charset="0"/>
              </a:rPr>
              <a:t>-structure was divided into two phases: cement paste and aggregate particles, while ITZ and voids were not considered in simulation process.</a:t>
            </a:r>
          </a:p>
          <a:p>
            <a:r>
              <a:rPr lang="en-US" sz="1200" kern="1200" dirty="0">
                <a:solidFill>
                  <a:schemeClr val="tx1"/>
                </a:solidFill>
                <a:effectLst/>
                <a:latin typeface="+mn-lt"/>
                <a:ea typeface="+mn-ea"/>
                <a:cs typeface="+mn-cs"/>
              </a:rPr>
              <a:t>Aggregate of different sizes were considered to simulate irregular morphology of aggregate particles (Figure).</a:t>
            </a:r>
            <a:endParaRPr lang="en-US" sz="12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45</a:t>
            </a:fld>
            <a:endParaRPr lang="en-US"/>
          </a:p>
        </p:txBody>
      </p:sp>
    </p:spTree>
    <p:extLst>
      <p:ext uri="{BB962C8B-B14F-4D97-AF65-F5344CB8AC3E}">
        <p14:creationId xmlns:p14="http://schemas.microsoft.com/office/powerpoint/2010/main" val="36621390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47</a:t>
            </a:fld>
            <a:endParaRPr lang="en-US"/>
          </a:p>
        </p:txBody>
      </p:sp>
    </p:spTree>
    <p:extLst>
      <p:ext uri="{BB962C8B-B14F-4D97-AF65-F5344CB8AC3E}">
        <p14:creationId xmlns:p14="http://schemas.microsoft.com/office/powerpoint/2010/main" val="2700829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Initial and reference values of different parameters used in finite element analysis vary for cement paste and aggregate domain.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Using ROH</a:t>
            </a:r>
            <a:r>
              <a:rPr lang="en-US" sz="1200" baseline="0" dirty="0"/>
              <a:t> 1.2 to validate my model and 2.5 is just case study.</a:t>
            </a:r>
            <a:endParaRPr lang="en-US" sz="16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48</a:t>
            </a:fld>
            <a:endParaRPr lang="en-US"/>
          </a:p>
        </p:txBody>
      </p:sp>
    </p:spTree>
    <p:extLst>
      <p:ext uri="{BB962C8B-B14F-4D97-AF65-F5344CB8AC3E}">
        <p14:creationId xmlns:p14="http://schemas.microsoft.com/office/powerpoint/2010/main" val="19225323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Unit thickness was assumed for 2d concrete block. </a:t>
            </a:r>
            <a:r>
              <a:rPr lang="en-US" sz="1200" kern="1200" dirty="0">
                <a:solidFill>
                  <a:schemeClr val="tx1"/>
                </a:solidFill>
                <a:effectLst/>
                <a:latin typeface="+mn-lt"/>
                <a:ea typeface="+mn-ea"/>
                <a:cs typeface="+mn-cs"/>
              </a:rPr>
              <a:t>Free expansion of ASR without any applied load, and constant temperature of 20°C (293.15K). Validation model was simulated over a period of 400 days. </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In fig. (a), comparison is given for ROH concentration of 0.8 (</a:t>
            </a:r>
            <a:r>
              <a:rPr lang="en-US" sz="1200" dirty="0" err="1">
                <a:latin typeface="Arial" panose="020B0604020202020204" pitchFamily="34" charset="0"/>
                <a:cs typeface="Arial" panose="020B0604020202020204" pitchFamily="34" charset="0"/>
              </a:rPr>
              <a:t>mol</a:t>
            </a:r>
            <a:r>
              <a:rPr lang="en-US" sz="1200" dirty="0">
                <a:latin typeface="Arial" panose="020B0604020202020204" pitchFamily="34" charset="0"/>
                <a:cs typeface="Arial" panose="020B0604020202020204" pitchFamily="34" charset="0"/>
              </a:rPr>
              <a:t>/m</a:t>
            </a: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 and in fig. (b), comparison is given for ROH concentration of 1.2 (</a:t>
            </a:r>
            <a:r>
              <a:rPr lang="en-US" sz="1200" dirty="0" err="1">
                <a:latin typeface="Arial" panose="020B0604020202020204" pitchFamily="34" charset="0"/>
                <a:cs typeface="Arial" panose="020B0604020202020204" pitchFamily="34" charset="0"/>
              </a:rPr>
              <a:t>mol</a:t>
            </a:r>
            <a:r>
              <a:rPr lang="en-US" sz="1200" dirty="0">
                <a:latin typeface="Arial" panose="020B0604020202020204" pitchFamily="34" charset="0"/>
                <a:cs typeface="Arial" panose="020B0604020202020204" pitchFamily="34" charset="0"/>
              </a:rPr>
              <a:t>/m</a:t>
            </a: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49</a:t>
            </a:fld>
            <a:endParaRPr lang="en-US"/>
          </a:p>
        </p:txBody>
      </p:sp>
    </p:spTree>
    <p:extLst>
      <p:ext uri="{BB962C8B-B14F-4D97-AF65-F5344CB8AC3E}">
        <p14:creationId xmlns:p14="http://schemas.microsoft.com/office/powerpoint/2010/main" val="22347810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Fig. (b), comparison is given for ROH concentration of 1.2 (</a:t>
            </a:r>
            <a:r>
              <a:rPr lang="en-US" sz="1200" dirty="0" err="1">
                <a:latin typeface="Arial" panose="020B0604020202020204" pitchFamily="34" charset="0"/>
                <a:cs typeface="Arial" panose="020B0604020202020204" pitchFamily="34" charset="0"/>
              </a:rPr>
              <a:t>mol</a:t>
            </a:r>
            <a:r>
              <a:rPr lang="en-US" sz="1200" dirty="0">
                <a:latin typeface="Arial" panose="020B0604020202020204" pitchFamily="34" charset="0"/>
                <a:cs typeface="Arial" panose="020B0604020202020204" pitchFamily="34" charset="0"/>
              </a:rPr>
              <a:t>/m</a:t>
            </a: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Though, simulated curves are not a perfect match compared to the experimental curves, they more or less comply with the experimental data. The variation could be because of the assumptions and parameters considered in this model simulation. </a:t>
            </a:r>
          </a:p>
          <a:p>
            <a:r>
              <a:rPr lang="en-US" sz="1200" kern="1200" dirty="0">
                <a:solidFill>
                  <a:schemeClr val="tx1"/>
                </a:solidFill>
                <a:effectLst/>
                <a:latin typeface="+mn-lt"/>
                <a:ea typeface="+mn-ea"/>
                <a:cs typeface="+mn-cs"/>
              </a:rPr>
              <a:t>However, the ASR expansion curve does not show any latency period at the very beginning of the ASR mechanisms.  This is because, since this study deals with fully saturated condition (present of excess water in concrete), the reaction starts from the beginning of time interval.</a:t>
            </a:r>
          </a:p>
          <a:p>
            <a:r>
              <a:rPr lang="en-US" sz="1200" kern="1200" dirty="0">
                <a:solidFill>
                  <a:schemeClr val="tx1"/>
                </a:solidFill>
                <a:effectLst/>
                <a:latin typeface="+mn-lt"/>
                <a:ea typeface="+mn-ea"/>
                <a:cs typeface="+mn-cs"/>
              </a:rPr>
              <a:t>However, validation is fair enough.</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50</a:t>
            </a:fld>
            <a:endParaRPr lang="en-US"/>
          </a:p>
        </p:txBody>
      </p:sp>
    </p:spTree>
    <p:extLst>
      <p:ext uri="{BB962C8B-B14F-4D97-AF65-F5344CB8AC3E}">
        <p14:creationId xmlns:p14="http://schemas.microsoft.com/office/powerpoint/2010/main" val="41192696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Average concentrations of all six species involved in ASR kinetics change with the progression of time (Figure). ROH concentration decreases at a faster rate from the very beginning of alkali silica reaction and continues up to 5 years. The reduction in concentration starts with the reaction between alkali hydroxides and </a:t>
            </a:r>
            <a:r>
              <a:rPr lang="en-US" sz="1200" dirty="0" err="1"/>
              <a:t>siloxane</a:t>
            </a:r>
            <a:r>
              <a:rPr lang="en-US" sz="1200" dirty="0"/>
              <a:t>, and further continues when byproduct </a:t>
            </a:r>
            <a:r>
              <a:rPr lang="en-US" sz="1200" dirty="0" err="1"/>
              <a:t>silanol</a:t>
            </a:r>
            <a:r>
              <a:rPr lang="en-US" sz="1200" dirty="0"/>
              <a:t> reacts with alkali hydroxides. According to Eq. (1), (2), and (3) expansive gel formation continues with the chemical reaction and depletion of all other species involved in the kinetics. For this reason, concentrations of </a:t>
            </a:r>
            <a:r>
              <a:rPr lang="en-US" sz="1200" dirty="0" err="1"/>
              <a:t>siloxane</a:t>
            </a:r>
            <a:r>
              <a:rPr lang="en-US" sz="1200" dirty="0"/>
              <a:t>, </a:t>
            </a:r>
            <a:r>
              <a:rPr lang="en-US" sz="1200" dirty="0" err="1"/>
              <a:t>silanol</a:t>
            </a:r>
            <a:r>
              <a:rPr lang="en-US" sz="1200" dirty="0"/>
              <a:t>, water and ASR gel tend to decrease as time progresses.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If we zoom in for </a:t>
            </a:r>
            <a:r>
              <a:rPr lang="en-US" sz="1200" dirty="0" err="1"/>
              <a:t>Silanol</a:t>
            </a:r>
            <a:r>
              <a:rPr lang="en-US" sz="1200" dirty="0"/>
              <a:t>: </a:t>
            </a:r>
            <a:r>
              <a:rPr lang="en-US" sz="1200" dirty="0" err="1"/>
              <a:t>Silanol</a:t>
            </a:r>
            <a:r>
              <a:rPr lang="en-US" sz="1200" dirty="0"/>
              <a:t> is a byproduct of the chemical reaction which increases at first and then decreases later with the formation of ASR gel. Concentration of ASR gel also increases initially and then decreases when it starts to convert into expansive gel by absorbing water.</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51</a:t>
            </a:fld>
            <a:endParaRPr lang="en-US"/>
          </a:p>
        </p:txBody>
      </p:sp>
    </p:spTree>
    <p:extLst>
      <p:ext uri="{BB962C8B-B14F-4D97-AF65-F5344CB8AC3E}">
        <p14:creationId xmlns:p14="http://schemas.microsoft.com/office/powerpoint/2010/main" val="2222421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Wingdings" panose="05000000000000000000" pitchFamily="2" charset="2"/>
              <a:buChar char="ü"/>
            </a:pPr>
            <a:r>
              <a:rPr lang="en-US" sz="1200" dirty="0">
                <a:latin typeface="Arial" panose="020B0604020202020204" pitchFamily="34" charset="0"/>
                <a:cs typeface="Arial" panose="020B0604020202020204" pitchFamily="34" charset="0"/>
              </a:rPr>
              <a:t>These are concrete characteristics</a:t>
            </a:r>
          </a:p>
          <a:p>
            <a:pPr marL="342900" indent="-342900">
              <a:lnSpc>
                <a:spcPct val="200000"/>
              </a:lnSpc>
              <a:buFont typeface="Wingdings" panose="05000000000000000000" pitchFamily="2" charset="2"/>
              <a:buChar char="ü"/>
            </a:pPr>
            <a:r>
              <a:rPr lang="en-US" sz="1200" dirty="0">
                <a:latin typeface="Arial" panose="020B0604020202020204" pitchFamily="34" charset="0"/>
                <a:cs typeface="Arial" panose="020B0604020202020204" pitchFamily="34" charset="0"/>
              </a:rPr>
              <a:t>Speak out all points in brief</a:t>
            </a:r>
          </a:p>
          <a:p>
            <a:pPr>
              <a:lnSpc>
                <a:spcPct val="200000"/>
              </a:lnSpc>
            </a:pPr>
            <a:r>
              <a:rPr lang="en-US" sz="1200" dirty="0">
                <a:latin typeface="Arial" panose="020B0604020202020204" pitchFamily="34" charset="0"/>
                <a:cs typeface="Arial" panose="020B0604020202020204" pitchFamily="34" charset="0"/>
              </a:rPr>
              <a:t>*Can be skipped in the concrete specialized presentation</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a:t>
            </a:fld>
            <a:endParaRPr lang="en-US"/>
          </a:p>
        </p:txBody>
      </p:sp>
    </p:spTree>
    <p:extLst>
      <p:ext uri="{BB962C8B-B14F-4D97-AF65-F5344CB8AC3E}">
        <p14:creationId xmlns:p14="http://schemas.microsoft.com/office/powerpoint/2010/main" val="16041368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FEM model for each of the five cases of geometry discussed before was divided into two sub-cases. In the first sub-case model was simulated considering low alkali contents in cement matrix (initial concentration of ROH = 1.2 mole/m3). In the second sub-case model was simulated considering very high alkali contents in cement matrix (initial concentration of ROH = 2.5 mole/m3). Initial concentrations of all other species were kept same for both of the sub-cases.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Expansion shows the highest value at 30 year.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It is obvious that concentration of expansive gel increases with the decrease of cement to aggregate ratio (C/A). That means when concrete domain contains more aggregate particles than the cement paste concentration increases. The more aggregate particles in amount, the higher expansive gel gets in concentration. This is because higher aggregate proportion supplies more reactive particles that come in contact with alkali hydroxide dissolved in the pore solution of the cement paste and accelerate chemical reaction to produce more expansive gel.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However, if all ROH concentration is consumed by the reaction for the lowest aggregate proportion, additional aggregate proportion would not have any effect on the expansion mechanisms.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In all of the cases concentration is maximum for ROH of 2.5 mole/m3 and minimum for ROH of 1.2 mole/m3.   For example, in case 1 expansive gel concentration at ROH of 1.2 mole/m3 is 0.092 mole/m3 and at ROH of 2.5 mole/m3 is 0.137 mole/m3. This is because high ROH concentration in pore solution attacks more reactive aggregate particles and accelerates ASR gel production in concrete.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52</a:t>
            </a:fld>
            <a:endParaRPr lang="en-US"/>
          </a:p>
        </p:txBody>
      </p:sp>
    </p:spTree>
    <p:extLst>
      <p:ext uri="{BB962C8B-B14F-4D97-AF65-F5344CB8AC3E}">
        <p14:creationId xmlns:p14="http://schemas.microsoft.com/office/powerpoint/2010/main" val="35603509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 distribution of expansive gel can be visualized for different time periods.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It is noteworthy that less viscous Na-K rich gel generated inside the reactive aggregates first followed by aggregate cracking and then cracking in paste. Thus, gel flow along the cracks from the aggregate through the cement paste.</a:t>
            </a:r>
          </a:p>
          <a:p>
            <a:r>
              <a:rPr lang="en-US" sz="1200" dirty="0"/>
              <a:t>The concentration of expansive ASR gel is higher in the space between closely positioned aggregate particles. The reason could be, closely positioned aggregates limit the space for ASR gel to flow. </a:t>
            </a:r>
          </a:p>
          <a:p>
            <a:r>
              <a:rPr lang="en-US" sz="1200" dirty="0"/>
              <a:t>It is also found that the concentration of expansive ASR gel is high around the small sized aggregate particles. This is because of the more surface area provided by small particles comparing to larger ones. </a:t>
            </a:r>
          </a:p>
          <a:p>
            <a:r>
              <a:rPr lang="en-US" sz="1200" dirty="0"/>
              <a:t>Moisture movement through pores and cracks in concrete can transport the ASR gel to the surface, where it can exude. However, this phenomenon is not so common.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53</a:t>
            </a:fld>
            <a:endParaRPr lang="en-US"/>
          </a:p>
        </p:txBody>
      </p:sp>
    </p:spTree>
    <p:extLst>
      <p:ext uri="{BB962C8B-B14F-4D97-AF65-F5344CB8AC3E}">
        <p14:creationId xmlns:p14="http://schemas.microsoft.com/office/powerpoint/2010/main" val="1334811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Volumetric strain induced from ASR gel expansion follows the changing trend of the concentration of expansive gel (Figure).  Thus, ASR induced volumetric strain is maximum for case 4 with ROH of 2.5 mole/m3 (8.93 × 10-4) and minimum for case 3 with ROH of 1.2 mole/m3 (3.49 × 10-4) at 30 years. </a:t>
            </a:r>
          </a:p>
          <a:p>
            <a:pPr algn="just"/>
            <a:r>
              <a:rPr lang="en-US" sz="1200" dirty="0"/>
              <a:t>Volumetric strain is also higher for cases with more aggregate particles and more ROH concentration. This is because, volumetric strain is a function of the concentration of expansive gel and change in the volume gets higher when more expansive gel is in the domain of concrete block.</a:t>
            </a:r>
          </a:p>
        </p:txBody>
      </p:sp>
      <p:sp>
        <p:nvSpPr>
          <p:cNvPr id="4" name="Slide Number Placeholder 3"/>
          <p:cNvSpPr>
            <a:spLocks noGrp="1"/>
          </p:cNvSpPr>
          <p:nvPr>
            <p:ph type="sldNum" sz="quarter" idx="10"/>
          </p:nvPr>
        </p:nvSpPr>
        <p:spPr/>
        <p:txBody>
          <a:bodyPr/>
          <a:lstStyle/>
          <a:p>
            <a:fld id="{FA26487E-518C-43F7-A8EE-728BE395642E}" type="slidenum">
              <a:rPr lang="en-US" smtClean="0"/>
              <a:pPr/>
              <a:t>54</a:t>
            </a:fld>
            <a:endParaRPr lang="en-US"/>
          </a:p>
        </p:txBody>
      </p:sp>
    </p:spTree>
    <p:extLst>
      <p:ext uri="{BB962C8B-B14F-4D97-AF65-F5344CB8AC3E}">
        <p14:creationId xmlns:p14="http://schemas.microsoft.com/office/powerpoint/2010/main" val="21995469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To minimize computational cost mechanical model was developed in a more simplified form and the material was considered as isotropic in the simulation. </a:t>
            </a:r>
          </a:p>
          <a:p>
            <a:pPr algn="just"/>
            <a:r>
              <a:rPr lang="en-US" sz="1200" dirty="0"/>
              <a:t>Tensile stress induced from ASR gel expansion was taken in terms of global stress, which was obtained by integrating the local stresses through the concrete block thickness. </a:t>
            </a:r>
          </a:p>
          <a:p>
            <a:pPr algn="just"/>
            <a:r>
              <a:rPr lang="en-US" sz="1200" dirty="0"/>
              <a:t>In this case concrete was allowed to expand freely, i.e. no external load/stress on concrete block. This follows the changing trend of the volumetric strain (Figure). Hence, stress is also higher for cases with more aggregate particles and more ROH concentration. This is because, stress is proportional to the volumetric strain and more stress generates for cases with larger volume change in the concrete domain.</a:t>
            </a:r>
          </a:p>
        </p:txBody>
      </p:sp>
      <p:sp>
        <p:nvSpPr>
          <p:cNvPr id="4" name="Slide Number Placeholder 3"/>
          <p:cNvSpPr>
            <a:spLocks noGrp="1"/>
          </p:cNvSpPr>
          <p:nvPr>
            <p:ph type="sldNum" sz="quarter" idx="10"/>
          </p:nvPr>
        </p:nvSpPr>
        <p:spPr/>
        <p:txBody>
          <a:bodyPr/>
          <a:lstStyle/>
          <a:p>
            <a:fld id="{FA26487E-518C-43F7-A8EE-728BE395642E}" type="slidenum">
              <a:rPr lang="en-US" smtClean="0"/>
              <a:pPr/>
              <a:t>55</a:t>
            </a:fld>
            <a:endParaRPr lang="en-US"/>
          </a:p>
        </p:txBody>
      </p:sp>
    </p:spTree>
    <p:extLst>
      <p:ext uri="{BB962C8B-B14F-4D97-AF65-F5344CB8AC3E}">
        <p14:creationId xmlns:p14="http://schemas.microsoft.com/office/powerpoint/2010/main" val="37343667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In addition to the external loads/stress on concrete block, ASR induced volumetric strain tends to decrease (Figure). This is a significant finding of this work. </a:t>
            </a:r>
          </a:p>
          <a:p>
            <a:pPr algn="just"/>
            <a:r>
              <a:rPr lang="en-US" sz="1200" dirty="0"/>
              <a:t>Though, ASR expansion accelerates the volume change, applied loading decreases the rate by which volumetric strain changes. This is because, applied vertical loading initiates compressive loads by acting downward, which in turn mitigates the upward expansion of concrete block since the bottom side of the block is at a fixed boundary.</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56</a:t>
            </a:fld>
            <a:endParaRPr lang="en-US"/>
          </a:p>
        </p:txBody>
      </p:sp>
    </p:spTree>
    <p:extLst>
      <p:ext uri="{BB962C8B-B14F-4D97-AF65-F5344CB8AC3E}">
        <p14:creationId xmlns:p14="http://schemas.microsoft.com/office/powerpoint/2010/main" val="19062626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Stress developed from ASR expansion in concrete also tends to decrease in addition to external loadings (Figure ). </a:t>
            </a:r>
          </a:p>
          <a:p>
            <a:pPr algn="just"/>
            <a:r>
              <a:rPr lang="en-US" sz="1200" dirty="0"/>
              <a:t>Due to downward loading stress generated form it also acts downward which mitigates ASR induced stress and thus total stress is less than ASR induced stress. </a:t>
            </a:r>
          </a:p>
          <a:p>
            <a:pPr algn="just"/>
            <a:r>
              <a:rPr lang="en-US" sz="1200" dirty="0"/>
              <a:t>Here, compressive stress is applied in vertical direction only, and thus, stress decrease also occurs in vertical direction only.</a:t>
            </a:r>
            <a:endParaRPr lang="en-US" sz="8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57</a:t>
            </a:fld>
            <a:endParaRPr lang="en-US"/>
          </a:p>
        </p:txBody>
      </p:sp>
    </p:spTree>
    <p:extLst>
      <p:ext uri="{BB962C8B-B14F-4D97-AF65-F5344CB8AC3E}">
        <p14:creationId xmlns:p14="http://schemas.microsoft.com/office/powerpoint/2010/main" val="2871056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Concrete structures subject to alkali-silica degradation typically show at least one of the following degradation: cracking, expansion of concrete block, misalignments of structural components, gel ‘pop-outs’.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Developing a tool to visualize the damage propagation in concrete structure with time is one of the major contributions of this work. The percentage of damage follows the trend of volume change (Figure).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It is obvious from the figure that for a few initial years damage is zero. At initial time periods, volume change in concrete is less than 0.1% and damage was neglected. This is because, initially, there is no significant expansion or volume change in the concrete block. </a:t>
            </a:r>
          </a:p>
          <a:p>
            <a:r>
              <a:rPr lang="en-US" sz="1200" dirty="0"/>
              <a:t>Percentage of damage is larger in cases where there is more aggregate particles and more concentration of ROH in the concrete domain. For example in case 4, maximum damage is 3.74% with ROH of 1.2 </a:t>
            </a:r>
            <a:r>
              <a:rPr lang="en-US" sz="1200" dirty="0" err="1"/>
              <a:t>mol</a:t>
            </a:r>
            <a:r>
              <a:rPr lang="en-US" sz="1200" dirty="0"/>
              <a:t>/m3 and 9.16% with ROH of 2.5 </a:t>
            </a:r>
            <a:r>
              <a:rPr lang="en-US" sz="1200" dirty="0" err="1"/>
              <a:t>mol</a:t>
            </a:r>
            <a:r>
              <a:rPr lang="en-US" sz="1200" dirty="0"/>
              <a:t>/m3 at 30 years.</a:t>
            </a:r>
          </a:p>
          <a:p>
            <a:r>
              <a:rPr lang="en-US" sz="1200" dirty="0"/>
              <a:t>External loadings also tends to mitigate damage developed from ASR expansion. However, in concrete there could be cracking or other damages due to loading conditions which were not considered in this study. </a:t>
            </a:r>
          </a:p>
          <a:p>
            <a:r>
              <a:rPr lang="en-US" sz="1200" dirty="0"/>
              <a:t>Damage values founded in this work are based on the assumptions and other compositions considered in the model.  Thus developing the damage model per damage function and showing the trend of damage propagation in concrete are the first time ever findings from this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indent="0">
              <a:buNone/>
            </a:pPr>
            <a:endParaRPr lang="en-US" sz="12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58</a:t>
            </a:fld>
            <a:endParaRPr lang="en-US"/>
          </a:p>
        </p:txBody>
      </p:sp>
    </p:spTree>
    <p:extLst>
      <p:ext uri="{BB962C8B-B14F-4D97-AF65-F5344CB8AC3E}">
        <p14:creationId xmlns:p14="http://schemas.microsoft.com/office/powerpoint/2010/main" val="18023560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Damage in 2d concrete block can be visualized for case 4 at different time intervals (Figure). Hence, with the FEM model it can be predicted that considered concrete block subjected to ASR mechanisms will degrade gradually and effective measure should be taken accordingly.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If we zoom in for</a:t>
            </a:r>
            <a:r>
              <a:rPr lang="en-US" sz="1200" baseline="0" dirty="0"/>
              <a:t> damage after 15 years.</a:t>
            </a:r>
            <a:endParaRPr lang="en-US" sz="12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59</a:t>
            </a:fld>
            <a:endParaRPr lang="en-US"/>
          </a:p>
        </p:txBody>
      </p:sp>
    </p:spTree>
    <p:extLst>
      <p:ext uri="{BB962C8B-B14F-4D97-AF65-F5344CB8AC3E}">
        <p14:creationId xmlns:p14="http://schemas.microsoft.com/office/powerpoint/2010/main" val="948444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also ran a 3d model with</a:t>
            </a:r>
            <a:r>
              <a:rPr lang="en-US" baseline="0" dirty="0"/>
              <a:t> ellipsoidal aggregate randomly distributed. </a:t>
            </a:r>
            <a:r>
              <a:rPr lang="en-US" sz="1200" dirty="0">
                <a:latin typeface="Arial" panose="020B0604020202020204" pitchFamily="34" charset="0"/>
                <a:cs typeface="Arial" panose="020B0604020202020204" pitchFamily="34" charset="0"/>
              </a:rPr>
              <a:t>In real case ASR expansion can continue for more than 30 years as well as latency period may last for several years. </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60</a:t>
            </a:fld>
            <a:endParaRPr lang="en-US"/>
          </a:p>
        </p:txBody>
      </p:sp>
    </p:spTree>
    <p:extLst>
      <p:ext uri="{BB962C8B-B14F-4D97-AF65-F5344CB8AC3E}">
        <p14:creationId xmlns:p14="http://schemas.microsoft.com/office/powerpoint/2010/main" val="3189377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why I have future research scope.</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64</a:t>
            </a:fld>
            <a:endParaRPr lang="en-US"/>
          </a:p>
        </p:txBody>
      </p:sp>
    </p:spTree>
    <p:extLst>
      <p:ext uri="{BB962C8B-B14F-4D97-AF65-F5344CB8AC3E}">
        <p14:creationId xmlns:p14="http://schemas.microsoft.com/office/powerpoint/2010/main" val="2705238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Wingdings" panose="05000000000000000000" pitchFamily="2" charset="2"/>
              <a:buChar char="ü"/>
            </a:pPr>
            <a:r>
              <a:rPr lang="en-US" sz="1200" dirty="0">
                <a:latin typeface="Arial" panose="020B0604020202020204" pitchFamily="34" charset="0"/>
                <a:cs typeface="Arial" panose="020B0604020202020204" pitchFamily="34" charset="0"/>
              </a:rPr>
              <a:t>Now what is concrete damage or why we should do concrete damage analysis.</a:t>
            </a:r>
          </a:p>
          <a:p>
            <a:pPr marL="342900" indent="-342900">
              <a:lnSpc>
                <a:spcPct val="200000"/>
              </a:lnSpc>
              <a:buFont typeface="Wingdings" panose="05000000000000000000" pitchFamily="2" charset="2"/>
              <a:buChar char="ü"/>
            </a:pPr>
            <a:r>
              <a:rPr lang="en-US" sz="1200" dirty="0">
                <a:latin typeface="Arial" panose="020B0604020202020204" pitchFamily="34" charset="0"/>
                <a:cs typeface="Arial" panose="020B0604020202020204" pitchFamily="34" charset="0"/>
              </a:rPr>
              <a:t>Hit next and show slideshow of sub-title, speak out sub-title.</a:t>
            </a:r>
          </a:p>
          <a:p>
            <a:pPr marL="342900" indent="-342900">
              <a:lnSpc>
                <a:spcPct val="200000"/>
              </a:lnSpc>
              <a:buFont typeface="Wingdings" panose="05000000000000000000" pitchFamily="2" charset="2"/>
              <a:buChar char="ü"/>
            </a:pPr>
            <a:r>
              <a:rPr lang="en-US" sz="1200" dirty="0">
                <a:latin typeface="Arial" panose="020B0604020202020204" pitchFamily="34" charset="0"/>
                <a:cs typeface="Arial" panose="020B0604020202020204" pitchFamily="34" charset="0"/>
              </a:rPr>
              <a:t>According to newsletter published on CNN, April 3, after a bridge collapse in </a:t>
            </a:r>
            <a:r>
              <a:rPr lang="en-US" sz="1200" dirty="0" err="1">
                <a:latin typeface="Arial" panose="020B0604020202020204" pitchFamily="34" charset="0"/>
                <a:cs typeface="Arial" panose="020B0604020202020204" pitchFamily="34" charset="0"/>
              </a:rPr>
              <a:t>Tennesse</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Chattanoga</a:t>
            </a:r>
            <a:r>
              <a:rPr lang="en-US" sz="1200" dirty="0">
                <a:latin typeface="Arial" panose="020B0604020202020204" pitchFamily="34" charset="0"/>
                <a:cs typeface="Arial" panose="020B0604020202020204" pitchFamily="34" charset="0"/>
              </a:rPr>
              <a:t>.</a:t>
            </a:r>
          </a:p>
          <a:p>
            <a:pPr marL="342900" indent="-342900">
              <a:lnSpc>
                <a:spcPct val="200000"/>
              </a:lnSpc>
              <a:buFont typeface="Wingdings" panose="05000000000000000000" pitchFamily="2" charset="2"/>
              <a:buChar char="ü"/>
            </a:pPr>
            <a:r>
              <a:rPr lang="en-US" sz="1200" dirty="0">
                <a:latin typeface="Arial" panose="020B0604020202020204" pitchFamily="34" charset="0"/>
                <a:cs typeface="Arial" panose="020B0604020202020204" pitchFamily="34" charset="0"/>
              </a:rPr>
              <a:t>Speak out all points in brief</a:t>
            </a:r>
          </a:p>
          <a:p>
            <a:pPr>
              <a:lnSpc>
                <a:spcPct val="200000"/>
              </a:lnSpc>
            </a:pPr>
            <a:r>
              <a:rPr lang="en-US" sz="1200" dirty="0">
                <a:latin typeface="Arial" panose="020B0604020202020204" pitchFamily="34" charset="0"/>
                <a:cs typeface="Arial" panose="020B0604020202020204" pitchFamily="34" charset="0"/>
              </a:rPr>
              <a:t>*Can be skipped in the concrete specialized presentation</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6</a:t>
            </a:fld>
            <a:endParaRPr lang="en-US"/>
          </a:p>
        </p:txBody>
      </p:sp>
    </p:spTree>
    <p:extLst>
      <p:ext uri="{BB962C8B-B14F-4D97-AF65-F5344CB8AC3E}">
        <p14:creationId xmlns:p14="http://schemas.microsoft.com/office/powerpoint/2010/main" val="3329258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None/>
            </a:pPr>
            <a:r>
              <a:rPr lang="en-US" sz="1200" dirty="0"/>
              <a:t>38 percent of U.S. bridges have identified repair needs.</a:t>
            </a:r>
          </a:p>
          <a:p>
            <a:pPr algn="just">
              <a:buFont typeface="Wingdings" panose="05000000000000000000" pitchFamily="2" charset="2"/>
              <a:buNone/>
            </a:pPr>
            <a:r>
              <a:rPr lang="en-US" sz="1200" dirty="0"/>
              <a:t>At the current pace it'll take 80 years to repair all the structurally deficient bridges in the US. And a lot more money.</a:t>
            </a:r>
          </a:p>
        </p:txBody>
      </p:sp>
      <p:sp>
        <p:nvSpPr>
          <p:cNvPr id="4" name="Slide Number Placeholder 3"/>
          <p:cNvSpPr>
            <a:spLocks noGrp="1"/>
          </p:cNvSpPr>
          <p:nvPr>
            <p:ph type="sldNum" sz="quarter" idx="10"/>
          </p:nvPr>
        </p:nvSpPr>
        <p:spPr/>
        <p:txBody>
          <a:bodyPr/>
          <a:lstStyle/>
          <a:p>
            <a:fld id="{FA26487E-518C-43F7-A8EE-728BE395642E}" type="slidenum">
              <a:rPr lang="en-US" smtClean="0"/>
              <a:pPr/>
              <a:t>7</a:t>
            </a:fld>
            <a:endParaRPr lang="en-US"/>
          </a:p>
        </p:txBody>
      </p:sp>
    </p:spTree>
    <p:extLst>
      <p:ext uri="{BB962C8B-B14F-4D97-AF65-F5344CB8AC3E}">
        <p14:creationId xmlns:p14="http://schemas.microsoft.com/office/powerpoint/2010/main" val="2033505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Within this context I am working on these phenomenon. From chemical I am considering this.. And</a:t>
            </a:r>
            <a:r>
              <a:rPr lang="en-US" sz="1200" baseline="0" dirty="0"/>
              <a:t> from physical I am considering these…</a:t>
            </a:r>
            <a:endParaRPr lang="en-US" sz="12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393848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AAR is one of the major sources of concrete service life deterioration.</a:t>
            </a:r>
            <a:r>
              <a:rPr lang="en-US" sz="1200" baseline="0" dirty="0"/>
              <a:t> </a:t>
            </a:r>
            <a:r>
              <a:rPr lang="en-US" sz="1200" dirty="0"/>
              <a:t>Though aggregates are chemically inert to a certain extent, reactive aggregate can initiate undesirable chemical reaction.  It can damage dams, bridges, nuclear plan and</a:t>
            </a:r>
            <a:r>
              <a:rPr lang="en-US" sz="1200" baseline="0" dirty="0"/>
              <a:t> so on. </a:t>
            </a:r>
            <a:r>
              <a:rPr lang="en-US" sz="1200" dirty="0"/>
              <a:t>Describe</a:t>
            </a:r>
            <a:r>
              <a:rPr lang="en-US" sz="1200" baseline="0" dirty="0"/>
              <a:t> in brief. </a:t>
            </a:r>
            <a:endParaRPr lang="en-US" sz="12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9</a:t>
            </a:fld>
            <a:endParaRPr lang="en-US"/>
          </a:p>
        </p:txBody>
      </p:sp>
    </p:spTree>
    <p:extLst>
      <p:ext uri="{BB962C8B-B14F-4D97-AF65-F5344CB8AC3E}">
        <p14:creationId xmlns:p14="http://schemas.microsoft.com/office/powerpoint/2010/main" val="4085205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6366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6179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4694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900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369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723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0836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78959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814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42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838200"/>
          </a:xfrm>
          <a:prstGeom prst="rect">
            <a:avLst/>
          </a:prstGeom>
        </p:spPr>
      </p:pic>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286414"/>
            <a:ext cx="9144000" cy="582507"/>
          </a:xfrm>
          <a:prstGeom prst="rect">
            <a:avLst/>
          </a:prstGeom>
        </p:spPr>
      </p:pic>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40931" y="172164"/>
            <a:ext cx="1862138" cy="49387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19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p:nvSpPr>
        <p:spPr>
          <a:xfrm>
            <a:off x="379541" y="6454556"/>
            <a:ext cx="1745991" cy="246221"/>
          </a:xfrm>
          <a:prstGeom prst="rect">
            <a:avLst/>
          </a:prstGeom>
          <a:noFill/>
        </p:spPr>
        <p:txBody>
          <a:bodyPr wrap="none" rtlCol="0">
            <a:spAutoFit/>
          </a:bodyPr>
          <a:lstStyle/>
          <a:p>
            <a:r>
              <a:rPr lang="en-US" sz="1000" baseline="0" dirty="0">
                <a:solidFill>
                  <a:schemeClr val="bg1"/>
                </a:solidFill>
              </a:rPr>
              <a:t>© 2012 Boise State University</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1026" name="Picture 2" descr="C:\Users\teriwilliams\Desktop\logo_b.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0931" y="183616"/>
            <a:ext cx="1862138" cy="493871"/>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638800"/>
            <a:ext cx="9144000" cy="1219200"/>
          </a:xfrm>
          <a:prstGeom prst="rect">
            <a:avLst/>
          </a:prstGeom>
        </p:spPr>
      </p:pic>
    </p:spTree>
    <p:extLst>
      <p:ext uri="{BB962C8B-B14F-4D97-AF65-F5344CB8AC3E}">
        <p14:creationId xmlns:p14="http://schemas.microsoft.com/office/powerpoint/2010/main" val="733804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000" kern="1200" baseline="0">
          <a:solidFill>
            <a:schemeClr val="bg1"/>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bg1"/>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hyperlink" Target="http://saplnh.org/about-nuclear/concrete-degradation-at-seabrook/" TargetMode="External"/><Relationship Id="rId5" Type="http://schemas.openxmlformats.org/officeDocument/2006/relationships/diagramQuickStyle" Target="../diagrams/quickStyle1.xml"/><Relationship Id="rId10" Type="http://schemas.openxmlformats.org/officeDocument/2006/relationships/image" Target="../media/image17.jpeg"/><Relationship Id="rId4" Type="http://schemas.openxmlformats.org/officeDocument/2006/relationships/diagramLayout" Target="../diagrams/layout1.xml"/><Relationship Id="rId9" Type="http://schemas.openxmlformats.org/officeDocument/2006/relationships/hyperlink" Target="https://www.sciencedirect.com/science/article/pii/S000888460900273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sciencedirect.com/science/article/pii/S095006181931881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s://statesummaries.ncics.org/chapter/id/" TargetMode="External"/><Relationship Id="rId4" Type="http://schemas.openxmlformats.org/officeDocument/2006/relationships/hyperlink" Target="https://earthobservatory.nasa.gov/world-of-change/DecadalTemp"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Viscosity"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hyperlink" Target="https://www.engineeringtoolbox.com/concrete-properties-d_1223.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www.cnn.com/2019/04/02/us/deficient-bridge-report-2019-trnd/index.html"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amonline.trb.org/68387-trb-1.4353651/t0003-1.4508409/1155-1.4508972/19-03839-1.4497263/19-03839-1.4508977?qr=1" TargetMode="External"/><Relationship Id="rId2" Type="http://schemas.openxmlformats.org/officeDocument/2006/relationships/hyperlink" Target="https://doi.org/10.1016/j.conbuildmat.2019.03.025"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lewall.com/post/alkali-aggregate-reaction-in-concrete-and-its-remedie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harpedia.com/different-methods-mixing-concrete/" TargetMode="Externa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816707"/>
            <a:ext cx="9144000" cy="438329"/>
          </a:xfrm>
          <a:ln w="38100">
            <a:noFill/>
          </a:ln>
        </p:spPr>
        <p:txBody>
          <a:bodyPr>
            <a:normAutofit fontScale="90000"/>
          </a:bodyPr>
          <a:lstStyle/>
          <a:p>
            <a:r>
              <a:rPr lang="en-US" sz="3600" b="1" dirty="0">
                <a:latin typeface="Garamond" panose="02020404030301010803" pitchFamily="18" charset="0"/>
                <a:ea typeface="Bodoni 72 Book" charset="0"/>
                <a:cs typeface="Bodoni 72 Book" charset="0"/>
              </a:rPr>
              <a:t>Pavement Defects Detection Based on Yolov5 and Generative Adversarial Network</a:t>
            </a:r>
            <a:br>
              <a:rPr lang="en-US" sz="3100" b="1" dirty="0">
                <a:latin typeface="Garamond" panose="02020404030301010803" pitchFamily="18" charset="0"/>
                <a:ea typeface="Bodoni 72 Book" charset="0"/>
                <a:cs typeface="Bodoni 72 Book" charset="0"/>
              </a:rPr>
            </a:br>
            <a:endParaRPr lang="en-US" sz="2800" b="1" dirty="0">
              <a:latin typeface="Garamond" panose="02020404030301010803" pitchFamily="18" charset="0"/>
              <a:ea typeface="Bodoni 72 Book" charset="0"/>
              <a:cs typeface="Bodoni 72 Book" charset="0"/>
            </a:endParaRPr>
          </a:p>
        </p:txBody>
      </p:sp>
      <p:sp>
        <p:nvSpPr>
          <p:cNvPr id="3" name="Rectangle 2"/>
          <p:cNvSpPr/>
          <p:nvPr/>
        </p:nvSpPr>
        <p:spPr>
          <a:xfrm>
            <a:off x="1905000" y="3321836"/>
            <a:ext cx="5334000" cy="461665"/>
          </a:xfrm>
          <a:prstGeom prst="rect">
            <a:avLst/>
          </a:prstGeom>
        </p:spPr>
        <p:txBody>
          <a:bodyPr wrap="square">
            <a:spAutoFit/>
          </a:bodyPr>
          <a:lstStyle/>
          <a:p>
            <a:pPr algn="ctr"/>
            <a:r>
              <a:rPr lang="en-US" sz="2400" b="1" dirty="0">
                <a:solidFill>
                  <a:schemeClr val="bg1"/>
                </a:solidFill>
                <a:latin typeface="Garamond" panose="02020404030301010803" pitchFamily="18" charset="0"/>
                <a:ea typeface="Bodoni 72 Book" charset="0"/>
                <a:cs typeface="Bodoni 72 Book" charset="0"/>
              </a:rPr>
              <a:t>DSPS Conference 2022</a:t>
            </a:r>
          </a:p>
        </p:txBody>
      </p:sp>
      <p:sp>
        <p:nvSpPr>
          <p:cNvPr id="6" name="Rectangle 5"/>
          <p:cNvSpPr/>
          <p:nvPr/>
        </p:nvSpPr>
        <p:spPr>
          <a:xfrm>
            <a:off x="533400" y="4789475"/>
            <a:ext cx="5334000" cy="1631216"/>
          </a:xfrm>
          <a:prstGeom prst="rect">
            <a:avLst/>
          </a:prstGeom>
        </p:spPr>
        <p:txBody>
          <a:bodyPr wrap="square">
            <a:spAutoFit/>
          </a:bodyPr>
          <a:lstStyle/>
          <a:p>
            <a:r>
              <a:rPr lang="en-US" sz="2800" b="1" u="sng" dirty="0">
                <a:solidFill>
                  <a:schemeClr val="bg1"/>
                </a:solidFill>
                <a:latin typeface="Garamond" panose="02020404030301010803" pitchFamily="18" charset="0"/>
                <a:ea typeface="Bodoni 72 Book" charset="0"/>
                <a:cs typeface="Bodoni 72 Book" charset="0"/>
              </a:rPr>
              <a:t>Advisory Committee</a:t>
            </a:r>
          </a:p>
          <a:p>
            <a:r>
              <a:rPr lang="en-US" sz="2400" b="1" dirty="0">
                <a:solidFill>
                  <a:schemeClr val="bg1"/>
                </a:solidFill>
                <a:latin typeface="Garamond" panose="02020404030301010803" pitchFamily="18" charset="0"/>
                <a:ea typeface="Bodoni 72 Book" charset="0"/>
                <a:cs typeface="Bodoni 72 Book" charset="0"/>
              </a:rPr>
              <a:t>Tianjie Zhang, </a:t>
            </a:r>
          </a:p>
          <a:p>
            <a:r>
              <a:rPr lang="en-US" sz="2400" b="1" dirty="0">
                <a:solidFill>
                  <a:schemeClr val="bg1"/>
                </a:solidFill>
                <a:latin typeface="Garamond" panose="02020404030301010803" pitchFamily="18" charset="0"/>
                <a:ea typeface="Bodoni 72 Book" charset="0"/>
                <a:cs typeface="Bodoni 72 Book" charset="0"/>
              </a:rPr>
              <a:t>Steven Kim, </a:t>
            </a:r>
          </a:p>
          <a:p>
            <a:r>
              <a:rPr lang="en-US" sz="2400" b="1" dirty="0">
                <a:solidFill>
                  <a:schemeClr val="bg1"/>
                </a:solidFill>
                <a:latin typeface="Garamond" panose="02020404030301010803" pitchFamily="18" charset="0"/>
                <a:ea typeface="Bodoni 72 Book" charset="0"/>
                <a:cs typeface="Bodoni 72 Book" charset="0"/>
              </a:rPr>
              <a:t>Amanda Mullins</a:t>
            </a:r>
          </a:p>
        </p:txBody>
      </p:sp>
      <p:sp>
        <p:nvSpPr>
          <p:cNvPr id="7" name="TextBox 6"/>
          <p:cNvSpPr txBox="1"/>
          <p:nvPr/>
        </p:nvSpPr>
        <p:spPr>
          <a:xfrm>
            <a:off x="7010400" y="5989804"/>
            <a:ext cx="1981200" cy="430887"/>
          </a:xfrm>
          <a:prstGeom prst="rect">
            <a:avLst/>
          </a:prstGeom>
          <a:noFill/>
        </p:spPr>
        <p:txBody>
          <a:bodyPr wrap="square" rtlCol="0">
            <a:spAutoFit/>
          </a:bodyPr>
          <a:lstStyle/>
          <a:p>
            <a:r>
              <a:rPr lang="en-US" sz="2200" b="1" dirty="0">
                <a:solidFill>
                  <a:schemeClr val="bg1"/>
                </a:solidFill>
                <a:latin typeface="Garamond" panose="02020404030301010803" pitchFamily="18" charset="0"/>
                <a:ea typeface="Bodoni 72 Book" charset="0"/>
                <a:cs typeface="Bodoni 72 Book" charset="0"/>
              </a:rPr>
              <a:t>Mar. 23, 2022</a:t>
            </a:r>
          </a:p>
        </p:txBody>
      </p:sp>
      <p:sp>
        <p:nvSpPr>
          <p:cNvPr id="8" name="Title 3"/>
          <p:cNvSpPr txBox="1">
            <a:spLocks/>
          </p:cNvSpPr>
          <p:nvPr/>
        </p:nvSpPr>
        <p:spPr>
          <a:xfrm>
            <a:off x="238760" y="2331236"/>
            <a:ext cx="8839200" cy="990600"/>
          </a:xfrm>
          <a:prstGeom prst="rect">
            <a:avLst/>
          </a:prstGeom>
          <a:ln w="38100">
            <a:noFill/>
          </a:ln>
        </p:spPr>
        <p:txBody>
          <a:bodyPr vert="horz" lIns="91440" tIns="45720" rIns="91440" bIns="45720" rtlCol="0" anchor="ctr">
            <a:normAutofit fontScale="75000" lnSpcReduction="20000"/>
          </a:bodyPr>
          <a:lstStyle>
            <a:lvl1pPr algn="ctr" defTabSz="914400" rtl="0" eaLnBrk="1" latinLnBrk="0" hangingPunct="1">
              <a:spcBef>
                <a:spcPct val="0"/>
              </a:spcBef>
              <a:buNone/>
              <a:defRPr sz="4000" kern="1200" baseline="0">
                <a:solidFill>
                  <a:schemeClr val="bg1"/>
                </a:solidFill>
                <a:latin typeface="Gotham-Medium"/>
                <a:ea typeface="+mj-ea"/>
                <a:cs typeface="Gotham-Medium"/>
              </a:defRPr>
            </a:lvl1pPr>
          </a:lstStyle>
          <a:p>
            <a:br>
              <a:rPr lang="en-US" sz="2800" b="1" i="1" dirty="0">
                <a:latin typeface="Garamond" panose="02020404030301010803" pitchFamily="18" charset="0"/>
                <a:ea typeface="Bodoni 72 Book" charset="0"/>
                <a:cs typeface="Bodoni 72 Book" charset="0"/>
              </a:rPr>
            </a:br>
            <a:br>
              <a:rPr lang="en-US" sz="3000" b="1" i="1" dirty="0">
                <a:latin typeface="Garamond" panose="02020404030301010803" pitchFamily="18" charset="0"/>
                <a:ea typeface="Bodoni 72 Book" charset="0"/>
                <a:cs typeface="Bodoni 72 Book" charset="0"/>
              </a:rPr>
            </a:br>
            <a:endParaRPr lang="en-US" sz="3000" b="1" i="1" dirty="0">
              <a:latin typeface="Garamond" panose="02020404030301010803" pitchFamily="18" charset="0"/>
              <a:ea typeface="Bodoni 72 Book" charset="0"/>
              <a:cs typeface="Bodoni 72 Book" charset="0"/>
            </a:endParaRPr>
          </a:p>
        </p:txBody>
      </p:sp>
    </p:spTree>
    <p:extLst>
      <p:ext uri="{BB962C8B-B14F-4D97-AF65-F5344CB8AC3E}">
        <p14:creationId xmlns:p14="http://schemas.microsoft.com/office/powerpoint/2010/main" val="273453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xEl>
                                              <p:pRg st="0" end="0"/>
                                            </p:txEl>
                                          </p:spTgt>
                                        </p:tgtEl>
                                      </p:cBhvr>
                                    </p:animEffect>
                                    <p:animScale>
                                      <p:cBhvr>
                                        <p:cTn id="7" dur="250" autoRev="1" fill="hold"/>
                                        <p:tgtEl>
                                          <p:spTgt spid="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5943600"/>
            <a:ext cx="7315200" cy="304800"/>
          </a:xfrm>
        </p:spPr>
        <p:txBody>
          <a:bodyPr>
            <a:noAutofit/>
          </a:bodyPr>
          <a:lstStyle/>
          <a:p>
            <a:pPr marL="0" indent="0">
              <a:buNone/>
            </a:pPr>
            <a:r>
              <a:rPr lang="en-US" sz="1800" dirty="0">
                <a:latin typeface="Arial" panose="020B0604020202020204" pitchFamily="34" charset="0"/>
                <a:cs typeface="Arial" panose="020B0604020202020204" pitchFamily="34" charset="0"/>
              </a:rPr>
              <a:t>Our Research focus is Alkali-Silica Reaction in the model prediction.</a:t>
            </a:r>
          </a:p>
          <a:p>
            <a:endParaRPr lang="en-US" sz="1800" dirty="0">
              <a:latin typeface="Arial" panose="020B0604020202020204" pitchFamily="34" charset="0"/>
              <a:cs typeface="Arial" panose="020B0604020202020204" pitchFamily="34" charset="0"/>
            </a:endParaRPr>
          </a:p>
        </p:txBody>
      </p:sp>
      <p:graphicFrame>
        <p:nvGraphicFramePr>
          <p:cNvPr id="6" name="Diagram 5"/>
          <p:cNvGraphicFramePr/>
          <p:nvPr>
            <p:extLst>
              <p:ext uri="{D42A27DB-BD31-4B8C-83A1-F6EECF244321}">
                <p14:modId xmlns:p14="http://schemas.microsoft.com/office/powerpoint/2010/main" val="1931459193"/>
              </p:ext>
            </p:extLst>
          </p:nvPr>
        </p:nvGraphicFramePr>
        <p:xfrm>
          <a:off x="457200" y="1489364"/>
          <a:ext cx="8235043" cy="2625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p:cNvSpPr txBox="1">
            <a:spLocks/>
          </p:cNvSpPr>
          <p:nvPr/>
        </p:nvSpPr>
        <p:spPr>
          <a:xfrm>
            <a:off x="457200" y="838200"/>
            <a:ext cx="8229600" cy="7159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a:lstStyle>
          <a:p>
            <a:r>
              <a:rPr lang="en-US" dirty="0"/>
              <a:t>Alkali-Aggregate Reaction (AAR)</a:t>
            </a:r>
          </a:p>
        </p:txBody>
      </p:sp>
      <p:pic>
        <p:nvPicPr>
          <p:cNvPr id="9" name="Picture 8"/>
          <p:cNvPicPr>
            <a:picLocks noChangeAspect="1"/>
          </p:cNvPicPr>
          <p:nvPr/>
        </p:nvPicPr>
        <p:blipFill>
          <a:blip r:embed="rId8"/>
          <a:stretch>
            <a:fillRect/>
          </a:stretch>
        </p:blipFill>
        <p:spPr>
          <a:xfrm>
            <a:off x="457200" y="3429001"/>
            <a:ext cx="3886200" cy="2286000"/>
          </a:xfrm>
          <a:prstGeom prst="rect">
            <a:avLst/>
          </a:prstGeom>
        </p:spPr>
      </p:pic>
      <p:sp>
        <p:nvSpPr>
          <p:cNvPr id="10" name="Rectangle 9"/>
          <p:cNvSpPr/>
          <p:nvPr/>
        </p:nvSpPr>
        <p:spPr>
          <a:xfrm>
            <a:off x="342900" y="5713884"/>
            <a:ext cx="4114800" cy="230832"/>
          </a:xfrm>
          <a:prstGeom prst="rect">
            <a:avLst/>
          </a:prstGeom>
        </p:spPr>
        <p:txBody>
          <a:bodyPr wrap="square">
            <a:spAutoFit/>
          </a:bodyPr>
          <a:lstStyle/>
          <a:p>
            <a:r>
              <a:rPr lang="en-US" sz="900" dirty="0">
                <a:latin typeface="Garamond" panose="02020404030301010803" pitchFamily="18" charset="0"/>
                <a:hlinkClick r:id="rId9"/>
              </a:rPr>
              <a:t>https://www.sciencedirect.com/science/article/pii/S0008884609002737</a:t>
            </a:r>
            <a:endParaRPr lang="en-US" sz="900" dirty="0">
              <a:latin typeface="Garamond" panose="02020404030301010803" pitchFamily="18" charset="0"/>
            </a:endParaRPr>
          </a:p>
        </p:txBody>
      </p:sp>
      <p:pic>
        <p:nvPicPr>
          <p:cNvPr id="1026" name="Picture 2" descr="http://saplnh.org/wp-content/uploads/2016/11/Fig-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3000" y="3429001"/>
            <a:ext cx="3733800" cy="228488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4800600" y="5735097"/>
            <a:ext cx="4114800" cy="230832"/>
          </a:xfrm>
          <a:prstGeom prst="rect">
            <a:avLst/>
          </a:prstGeom>
        </p:spPr>
        <p:txBody>
          <a:bodyPr wrap="square">
            <a:spAutoFit/>
          </a:bodyPr>
          <a:lstStyle/>
          <a:p>
            <a:r>
              <a:rPr lang="en-US" sz="900" dirty="0">
                <a:hlinkClick r:id="rId11"/>
              </a:rPr>
              <a:t>http://saplnh.org/about-nuclear/concrete-degradation-at-seabrook/</a:t>
            </a:r>
            <a:endParaRPr lang="en-US" sz="900" dirty="0">
              <a:latin typeface="Garamond" panose="02020404030301010803" pitchFamily="18" charset="0"/>
            </a:endParaRPr>
          </a:p>
        </p:txBody>
      </p:sp>
    </p:spTree>
    <p:extLst>
      <p:ext uri="{BB962C8B-B14F-4D97-AF65-F5344CB8AC3E}">
        <p14:creationId xmlns:p14="http://schemas.microsoft.com/office/powerpoint/2010/main" val="1202521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Alkali-Silica Reaction (ASR)</a:t>
            </a:r>
          </a:p>
        </p:txBody>
      </p:sp>
      <p:sp>
        <p:nvSpPr>
          <p:cNvPr id="3" name="Content Placeholder 2"/>
          <p:cNvSpPr>
            <a:spLocks noGrp="1"/>
          </p:cNvSpPr>
          <p:nvPr>
            <p:ph idx="1"/>
          </p:nvPr>
        </p:nvSpPr>
        <p:spPr>
          <a:xfrm>
            <a:off x="762000" y="4332515"/>
            <a:ext cx="8093414" cy="1001486"/>
          </a:xfrm>
        </p:spPr>
        <p:txBody>
          <a:bodyPr>
            <a:normAutofit lnSpcReduction="10000"/>
          </a:bodyPr>
          <a:lstStyle/>
          <a:p>
            <a:r>
              <a:rPr lang="en-US" sz="1900" dirty="0"/>
              <a:t>Silica (reactive aggregate)+ alkali hydroxide (cement) = ASR (solid)</a:t>
            </a:r>
          </a:p>
          <a:p>
            <a:r>
              <a:rPr lang="en-US" sz="1900" dirty="0"/>
              <a:t>ASR(solid)+water = ASR gel</a:t>
            </a:r>
          </a:p>
          <a:p>
            <a:r>
              <a:rPr lang="en-US" sz="1900" dirty="0"/>
              <a:t>Expansive gel = internal pressure = Cracking in concrete</a:t>
            </a:r>
          </a:p>
          <a:p>
            <a:pPr marL="0" indent="0">
              <a:buNone/>
            </a:pPr>
            <a:endParaRPr lang="en-US" sz="2800" dirty="0"/>
          </a:p>
        </p:txBody>
      </p:sp>
      <p:sp>
        <p:nvSpPr>
          <p:cNvPr id="4" name="Rectangle 3"/>
          <p:cNvSpPr/>
          <p:nvPr/>
        </p:nvSpPr>
        <p:spPr>
          <a:xfrm>
            <a:off x="2514600" y="5486400"/>
            <a:ext cx="4320413" cy="707886"/>
          </a:xfrm>
          <a:prstGeom prst="rect">
            <a:avLst/>
          </a:prstGeom>
        </p:spPr>
        <p:txBody>
          <a:bodyPr wrap="none">
            <a:spAutoFit/>
          </a:bodyPr>
          <a:lstStyle/>
          <a:p>
            <a:r>
              <a:rPr lang="en-US" sz="2000" b="1" dirty="0"/>
              <a:t>An expansive and destructive marriage</a:t>
            </a:r>
          </a:p>
          <a:p>
            <a:r>
              <a:rPr lang="en-US" sz="2000" b="1" dirty="0"/>
              <a:t>A concrete cancer</a:t>
            </a:r>
          </a:p>
        </p:txBody>
      </p:sp>
      <p:pic>
        <p:nvPicPr>
          <p:cNvPr id="5" name="Picture 4"/>
          <p:cNvPicPr>
            <a:picLocks noChangeAspect="1"/>
          </p:cNvPicPr>
          <p:nvPr/>
        </p:nvPicPr>
        <p:blipFill>
          <a:blip r:embed="rId3"/>
          <a:stretch>
            <a:fillRect/>
          </a:stretch>
        </p:blipFill>
        <p:spPr>
          <a:xfrm>
            <a:off x="457200" y="2001039"/>
            <a:ext cx="7774702" cy="2037561"/>
          </a:xfrm>
          <a:prstGeom prst="rect">
            <a:avLst/>
          </a:prstGeom>
        </p:spPr>
      </p:pic>
      <p:sp>
        <p:nvSpPr>
          <p:cNvPr id="6" name="Rectangle 5"/>
          <p:cNvSpPr/>
          <p:nvPr/>
        </p:nvSpPr>
        <p:spPr>
          <a:xfrm>
            <a:off x="304800" y="4101683"/>
            <a:ext cx="4114800" cy="230832"/>
          </a:xfrm>
          <a:prstGeom prst="rect">
            <a:avLst/>
          </a:prstGeom>
        </p:spPr>
        <p:txBody>
          <a:bodyPr wrap="square">
            <a:spAutoFit/>
          </a:bodyPr>
          <a:lstStyle/>
          <a:p>
            <a:r>
              <a:rPr lang="en-US" sz="900" dirty="0">
                <a:hlinkClick r:id="rId4"/>
              </a:rPr>
              <a:t>https://www.sciencedirect.com/science/article/pii/S0950061819318811</a:t>
            </a:r>
            <a:endParaRPr lang="en-US" sz="900" dirty="0">
              <a:latin typeface="Garamond" panose="02020404030301010803" pitchFamily="18" charset="0"/>
            </a:endParaRPr>
          </a:p>
        </p:txBody>
      </p:sp>
    </p:spTree>
    <p:extLst>
      <p:ext uri="{BB962C8B-B14F-4D97-AF65-F5344CB8AC3E}">
        <p14:creationId xmlns:p14="http://schemas.microsoft.com/office/powerpoint/2010/main" val="17263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ASR Chemophysics</a:t>
            </a:r>
          </a:p>
        </p:txBody>
      </p:sp>
      <p:sp>
        <p:nvSpPr>
          <p:cNvPr id="7" name="TextBox 6"/>
          <p:cNvSpPr txBox="1"/>
          <p:nvPr/>
        </p:nvSpPr>
        <p:spPr>
          <a:xfrm>
            <a:off x="609600" y="1575933"/>
            <a:ext cx="3733800" cy="646331"/>
          </a:xfrm>
          <a:prstGeom prst="rect">
            <a:avLst/>
          </a:prstGeom>
          <a:noFill/>
        </p:spPr>
        <p:txBody>
          <a:bodyPr wrap="square" rtlCol="0">
            <a:spAutoFit/>
          </a:bodyPr>
          <a:lstStyle/>
          <a:p>
            <a:r>
              <a:rPr lang="en-US" dirty="0"/>
              <a:t>ASR occurs in multi-step:</a:t>
            </a:r>
          </a:p>
          <a:p>
            <a:endParaRPr lang="en-US" dirty="0"/>
          </a:p>
        </p:txBody>
      </p:sp>
      <p:pic>
        <p:nvPicPr>
          <p:cNvPr id="51" name="Picture 50"/>
          <p:cNvPicPr>
            <a:picLocks noChangeAspect="1"/>
          </p:cNvPicPr>
          <p:nvPr/>
        </p:nvPicPr>
        <p:blipFill>
          <a:blip r:embed="rId3"/>
          <a:stretch>
            <a:fillRect/>
          </a:stretch>
        </p:blipFill>
        <p:spPr>
          <a:xfrm>
            <a:off x="609600" y="2057400"/>
            <a:ext cx="7019925" cy="3419475"/>
          </a:xfrm>
          <a:prstGeom prst="rect">
            <a:avLst/>
          </a:prstGeom>
        </p:spPr>
      </p:pic>
      <p:sp>
        <p:nvSpPr>
          <p:cNvPr id="53" name="TextBox 52"/>
          <p:cNvSpPr txBox="1"/>
          <p:nvPr/>
        </p:nvSpPr>
        <p:spPr>
          <a:xfrm>
            <a:off x="489857" y="5635176"/>
            <a:ext cx="4190699" cy="646331"/>
          </a:xfrm>
          <a:prstGeom prst="rect">
            <a:avLst/>
          </a:prstGeom>
          <a:noFill/>
        </p:spPr>
        <p:txBody>
          <a:bodyPr wrap="none" rtlCol="0">
            <a:spAutoFit/>
          </a:bodyPr>
          <a:lstStyle/>
          <a:p>
            <a:r>
              <a:rPr lang="en-US" dirty="0"/>
              <a:t>where, R</a:t>
            </a:r>
            <a:r>
              <a:rPr lang="en-US" baseline="30000" dirty="0"/>
              <a:t>+ </a:t>
            </a:r>
            <a:r>
              <a:rPr lang="en-US" dirty="0"/>
              <a:t>denotes an alkali ion (K</a:t>
            </a:r>
            <a:r>
              <a:rPr lang="en-US" baseline="30000" dirty="0"/>
              <a:t>+</a:t>
            </a:r>
            <a:r>
              <a:rPr lang="en-US" dirty="0">
                <a:latin typeface="Times New Roman" panose="02020603050405020304" pitchFamily="18" charset="0"/>
                <a:ea typeface="Calibri" panose="020F0502020204030204" pitchFamily="34" charset="0"/>
              </a:rPr>
              <a:t> or </a:t>
            </a:r>
            <a:r>
              <a:rPr lang="en-US" dirty="0"/>
              <a:t>Na</a:t>
            </a:r>
            <a:r>
              <a:rPr lang="en-US" baseline="30000" dirty="0"/>
              <a:t>+</a:t>
            </a:r>
            <a:r>
              <a:rPr lang="en-US" dirty="0">
                <a:latin typeface="Times New Roman" panose="02020603050405020304" pitchFamily="18" charset="0"/>
                <a:ea typeface="Calibri" panose="020F0502020204030204" pitchFamily="34" charset="0"/>
              </a:rPr>
              <a:t>).</a:t>
            </a:r>
            <a:endParaRPr lang="en-US" dirty="0"/>
          </a:p>
          <a:p>
            <a:endParaRPr lang="en-US" dirty="0"/>
          </a:p>
        </p:txBody>
      </p:sp>
    </p:spTree>
    <p:extLst>
      <p:ext uri="{BB962C8B-B14F-4D97-AF65-F5344CB8AC3E}">
        <p14:creationId xmlns:p14="http://schemas.microsoft.com/office/powerpoint/2010/main" val="3968523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ASR Chemophysics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457200" y="1554162"/>
                <a:ext cx="8229600" cy="4541838"/>
              </a:xfrm>
            </p:spPr>
            <p:txBody>
              <a:bodyPr>
                <a:normAutofit fontScale="92500" lnSpcReduction="20000"/>
              </a:bodyPr>
              <a:lstStyle/>
              <a:p>
                <a:pPr marL="0" indent="0">
                  <a:buNone/>
                </a:pPr>
                <a:r>
                  <a:rPr lang="en-US" sz="1800" dirty="0"/>
                  <a:t>ASR occurs having the following species:</a:t>
                </a:r>
              </a:p>
              <a:p>
                <a:pPr>
                  <a:lnSpc>
                    <a:spcPct val="150000"/>
                  </a:lnSpc>
                  <a:buFont typeface="+mj-lt"/>
                  <a:buAutoNum type="arabicParenR"/>
                </a:pPr>
                <a:r>
                  <a:rPr lang="en-US" sz="1800" dirty="0" err="1">
                    <a:latin typeface="Arial" panose="020B0604020202020204" pitchFamily="34" charset="0"/>
                    <a:cs typeface="Arial" panose="020B0604020202020204" pitchFamily="34" charset="0"/>
                  </a:rPr>
                  <a:t>Siloxane</a:t>
                </a:r>
                <a:r>
                  <a:rPr lang="en-US" sz="1800" dirty="0">
                    <a:latin typeface="Arial" panose="020B0604020202020204" pitchFamily="34" charset="0"/>
                    <a:cs typeface="Arial" panose="020B0604020202020204" pitchFamily="34" charset="0"/>
                  </a:rPr>
                  <a:t> (≡Si–O–Si≡)</a:t>
                </a:r>
              </a:p>
              <a:p>
                <a:pPr>
                  <a:lnSpc>
                    <a:spcPct val="150000"/>
                  </a:lnSpc>
                  <a:buFont typeface="+mj-lt"/>
                  <a:buAutoNum type="arabicParenR"/>
                </a:pPr>
                <a:r>
                  <a:rPr lang="en-US" sz="1800" dirty="0">
                    <a:latin typeface="Arial" panose="020B0604020202020204" pitchFamily="34" charset="0"/>
                    <a:cs typeface="Arial" panose="020B0604020202020204" pitchFamily="34" charset="0"/>
                  </a:rPr>
                  <a:t>Hydroxyl (ROH)</a:t>
                </a:r>
              </a:p>
              <a:p>
                <a:pPr>
                  <a:lnSpc>
                    <a:spcPct val="150000"/>
                  </a:lnSpc>
                  <a:buFont typeface="+mj-lt"/>
                  <a:buAutoNum type="arabicParenR"/>
                </a:pPr>
                <a:r>
                  <a:rPr lang="en-US" sz="1800" dirty="0">
                    <a:latin typeface="Arial" panose="020B0604020202020204" pitchFamily="34" charset="0"/>
                    <a:cs typeface="Arial" panose="020B0604020202020204" pitchFamily="34" charset="0"/>
                  </a:rPr>
                  <a:t>ASR gel  (≡Si–O–R)</a:t>
                </a:r>
              </a:p>
              <a:p>
                <a:pPr>
                  <a:lnSpc>
                    <a:spcPct val="150000"/>
                  </a:lnSpc>
                  <a:buFont typeface="+mj-lt"/>
                  <a:buAutoNum type="arabicParenR"/>
                </a:pPr>
                <a:r>
                  <a:rPr lang="en-US" sz="1800" dirty="0" err="1">
                    <a:latin typeface="Arial" panose="020B0604020202020204" pitchFamily="34" charset="0"/>
                    <a:cs typeface="Arial" panose="020B0604020202020204" pitchFamily="34" charset="0"/>
                  </a:rPr>
                  <a:t>Silanol</a:t>
                </a:r>
                <a:r>
                  <a:rPr lang="en-US" sz="1800" dirty="0">
                    <a:latin typeface="Arial" panose="020B0604020202020204" pitchFamily="34" charset="0"/>
                    <a:cs typeface="Arial" panose="020B0604020202020204" pitchFamily="34" charset="0"/>
                  </a:rPr>
                  <a:t> (H–O–Si≡)</a:t>
                </a:r>
              </a:p>
              <a:p>
                <a:pPr>
                  <a:lnSpc>
                    <a:spcPct val="150000"/>
                  </a:lnSpc>
                  <a:buFont typeface="+mj-lt"/>
                  <a:buAutoNum type="arabicParenR"/>
                </a:pPr>
                <a:r>
                  <a:rPr lang="en-US" sz="1800" dirty="0">
                    <a:latin typeface="Arial" panose="020B0604020202020204" pitchFamily="34" charset="0"/>
                    <a:cs typeface="Arial" panose="020B0604020202020204" pitchFamily="34" charset="0"/>
                  </a:rPr>
                  <a:t>Water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US" sz="1800" i="1">
                            <a:latin typeface="Cambria Math" panose="02040503050406030204" pitchFamily="18" charset="0"/>
                          </a:rPr>
                          <m:t>2</m:t>
                        </m:r>
                      </m:sub>
                    </m:sSub>
                    <m:r>
                      <a:rPr lang="en-US" sz="1800" i="1">
                        <a:latin typeface="Cambria Math" panose="02040503050406030204" pitchFamily="18" charset="0"/>
                      </a:rPr>
                      <m:t>𝑂</m:t>
                    </m:r>
                    <m:r>
                      <a:rPr lang="en-US" sz="1800" b="0" i="0" smtClean="0">
                        <a:latin typeface="Cambria Math" panose="02040503050406030204" pitchFamily="18" charset="0"/>
                      </a:rPr>
                      <m:t>)</m:t>
                    </m:r>
                  </m:oMath>
                </a14:m>
                <a:endParaRPr lang="en-US" sz="1800" dirty="0">
                  <a:latin typeface="Arial" panose="020B0604020202020204" pitchFamily="34" charset="0"/>
                  <a:cs typeface="Arial" panose="020B0604020202020204" pitchFamily="34" charset="0"/>
                </a:endParaRPr>
              </a:p>
              <a:p>
                <a:pPr>
                  <a:lnSpc>
                    <a:spcPct val="150000"/>
                  </a:lnSpc>
                  <a:buFont typeface="+mj-lt"/>
                  <a:buAutoNum type="arabicParenR"/>
                </a:pPr>
                <a:r>
                  <a:rPr lang="en-US" sz="1800" dirty="0">
                    <a:latin typeface="Arial" panose="020B0604020202020204" pitchFamily="34" charset="0"/>
                    <a:cs typeface="Arial" panose="020B0604020202020204" pitchFamily="34" charset="0"/>
                  </a:rPr>
                  <a:t>Expanded ASR gel (≡Si– </a:t>
                </a:r>
                <a14:m>
                  <m:oMath xmlns:m="http://schemas.openxmlformats.org/officeDocument/2006/math">
                    <m:sSup>
                      <m:sSupPr>
                        <m:ctrlPr>
                          <a:rPr lang="en-US" sz="1800" i="1">
                            <a:latin typeface="Cambria Math" panose="02040503050406030204" pitchFamily="18" charset="0"/>
                          </a:rPr>
                        </m:ctrlPr>
                      </m:sSupPr>
                      <m:e>
                        <m:r>
                          <a:rPr lang="en-US" sz="1800" b="0" i="1" smtClean="0">
                            <a:latin typeface="Cambria Math" panose="02040503050406030204" pitchFamily="18" charset="0"/>
                          </a:rPr>
                          <m:t>𝑂</m:t>
                        </m:r>
                      </m:e>
                      <m:sup>
                        <m:r>
                          <a:rPr lang="en-US" sz="1800" b="0" i="1" smtClean="0">
                            <a:latin typeface="Cambria Math" panose="02040503050406030204" pitchFamily="18" charset="0"/>
                          </a:rPr>
                          <m:t>−</m:t>
                        </m:r>
                      </m:sup>
                    </m:sSup>
                  </m:oMath>
                </a14:m>
                <a:r>
                  <a:rPr lang="en-US" sz="1800" dirty="0">
                    <a:latin typeface="Arial" panose="020B0604020202020204" pitchFamily="34" charset="0"/>
                    <a:cs typeface="Arial" panose="020B0604020202020204" pitchFamily="34" charset="0"/>
                  </a:rPr>
                  <a:t>  +   (</a:t>
                </a:r>
                <a14:m>
                  <m:oMath xmlns:m="http://schemas.openxmlformats.org/officeDocument/2006/math">
                    <m:sSub>
                      <m:sSubPr>
                        <m:ctrlPr>
                          <a:rPr lang="en-US" sz="1800" i="1">
                            <a:latin typeface="Cambria Math" panose="02040503050406030204" pitchFamily="18" charset="0"/>
                          </a:rPr>
                        </m:ctrlPr>
                      </m:sSubPr>
                      <m:e>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US" sz="1800" i="1">
                                <a:latin typeface="Cambria Math" panose="02040503050406030204" pitchFamily="18" charset="0"/>
                              </a:rPr>
                              <m:t>2</m:t>
                            </m:r>
                          </m:sub>
                        </m:sSub>
                        <m:r>
                          <a:rPr lang="en-US" sz="1800" i="1">
                            <a:latin typeface="Cambria Math" panose="02040503050406030204" pitchFamily="18" charset="0"/>
                          </a:rPr>
                          <m:t>𝑂</m:t>
                        </m:r>
                        <m:r>
                          <a:rPr lang="en-US" sz="1800" b="0" i="1" smtClean="0">
                            <a:latin typeface="Cambria Math" panose="02040503050406030204" pitchFamily="18" charset="0"/>
                          </a:rPr>
                          <m:t>)</m:t>
                        </m:r>
                      </m:e>
                      <m:sub>
                        <m:r>
                          <a:rPr lang="en-US" sz="1800" b="0" i="1" smtClean="0">
                            <a:latin typeface="Cambria Math" panose="02040503050406030204" pitchFamily="18" charset="0"/>
                          </a:rPr>
                          <m:t>𝑛</m:t>
                        </m:r>
                      </m:sub>
                    </m:sSub>
                  </m:oMath>
                </a14:m>
                <a:r>
                  <a:rPr lang="en-US" sz="1800" dirty="0">
                    <a:latin typeface="Arial" panose="020B0604020202020204" pitchFamily="34" charset="0"/>
                    <a:cs typeface="Arial" panose="020B0604020202020204" pitchFamily="34" charset="0"/>
                  </a:rPr>
                  <a:t> + </a:t>
                </a:r>
                <a14:m>
                  <m:oMath xmlns:m="http://schemas.openxmlformats.org/officeDocument/2006/math">
                    <m:sSup>
                      <m:sSupPr>
                        <m:ctrlPr>
                          <a:rPr lang="en-US" sz="1800" i="1">
                            <a:latin typeface="Cambria Math" panose="02040503050406030204" pitchFamily="18" charset="0"/>
                          </a:rPr>
                        </m:ctrlPr>
                      </m:sSupPr>
                      <m:e>
                        <m:r>
                          <a:rPr lang="en-US" sz="1800" b="0" i="1" smtClean="0">
                            <a:latin typeface="Cambria Math" panose="02040503050406030204" pitchFamily="18" charset="0"/>
                          </a:rPr>
                          <m:t>𝑅</m:t>
                        </m:r>
                      </m:e>
                      <m:sup>
                        <m:r>
                          <a:rPr lang="en-US" sz="1800" b="0" i="1" smtClean="0">
                            <a:latin typeface="Cambria Math" panose="02040503050406030204" pitchFamily="18" charset="0"/>
                          </a:rPr>
                          <m:t>+</m:t>
                        </m:r>
                      </m:sup>
                    </m:sSup>
                  </m:oMath>
                </a14:m>
                <a:r>
                  <a:rPr lang="en-US" sz="1800" dirty="0">
                    <a:latin typeface="Arial" panose="020B0604020202020204" pitchFamily="34" charset="0"/>
                    <a:cs typeface="Arial" panose="020B0604020202020204" pitchFamily="34" charset="0"/>
                  </a:rPr>
                  <a:t>)</a:t>
                </a:r>
              </a:p>
              <a:p>
                <a:pPr>
                  <a:lnSpc>
                    <a:spcPct val="150000"/>
                  </a:lnSpc>
                  <a:buFont typeface="+mj-lt"/>
                  <a:buAutoNum type="arabicParenR"/>
                </a:pPr>
                <a:endParaRPr lang="en-US" sz="1800" dirty="0">
                  <a:latin typeface="Arial" panose="020B0604020202020204" pitchFamily="34" charset="0"/>
                  <a:cs typeface="Arial" panose="020B0604020202020204" pitchFamily="34" charset="0"/>
                </a:endParaRPr>
              </a:p>
              <a:p>
                <a:pPr marL="0" indent="0">
                  <a:buNone/>
                </a:pPr>
                <a:r>
                  <a:rPr lang="en-US" sz="1800" dirty="0"/>
                  <a:t>ASR kinetics depends on three variables:</a:t>
                </a:r>
              </a:p>
              <a:p>
                <a:pPr marL="514350" indent="-514350">
                  <a:lnSpc>
                    <a:spcPct val="160000"/>
                  </a:lnSpc>
                  <a:buAutoNum type="arabicParenBoth"/>
                </a:pPr>
                <a:r>
                  <a:rPr lang="en-US" sz="1800" dirty="0"/>
                  <a:t>sufficient pH and </a:t>
                </a:r>
                <a:r>
                  <a:rPr lang="en-US" sz="1800" dirty="0" err="1"/>
                  <a:t>alkalies</a:t>
                </a:r>
                <a:r>
                  <a:rPr lang="en-US" sz="1800" dirty="0"/>
                  <a:t> from cement; </a:t>
                </a:r>
              </a:p>
              <a:p>
                <a:pPr marL="514350" indent="-514350">
                  <a:lnSpc>
                    <a:spcPct val="160000"/>
                  </a:lnSpc>
                  <a:buAutoNum type="arabicParenBoth"/>
                </a:pPr>
                <a:r>
                  <a:rPr lang="en-US" sz="1800" dirty="0"/>
                  <a:t>reactive silica from aggregates and </a:t>
                </a:r>
              </a:p>
              <a:p>
                <a:pPr marL="514350" indent="-514350">
                  <a:lnSpc>
                    <a:spcPct val="160000"/>
                  </a:lnSpc>
                  <a:buAutoNum type="arabicParenBoth"/>
                </a:pPr>
                <a:r>
                  <a:rPr lang="en-US" sz="1800" dirty="0"/>
                  <a:t>sufficient moisture/water </a:t>
                </a:r>
              </a:p>
              <a:p>
                <a:pPr>
                  <a:lnSpc>
                    <a:spcPct val="150000"/>
                  </a:lnSpc>
                  <a:buFont typeface="+mj-lt"/>
                  <a:buAutoNum type="arabicParenR"/>
                </a:pPr>
                <a:endParaRPr lang="en-US" sz="1800" dirty="0">
                  <a:latin typeface="Arial" panose="020B0604020202020204" pitchFamily="34" charset="0"/>
                  <a:cs typeface="Arial" panose="020B0604020202020204" pitchFamily="34" charset="0"/>
                </a:endParaRPr>
              </a:p>
              <a:p>
                <a:pPr marL="0" indent="0">
                  <a:buNone/>
                </a:pPr>
                <a:endParaRPr lang="en-US" sz="1800"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457200" y="1554162"/>
                <a:ext cx="8229600" cy="4541838"/>
              </a:xfrm>
              <a:blipFill rotWithShape="0">
                <a:blip r:embed="rId3"/>
                <a:stretch>
                  <a:fillRect l="-444" t="-1611" b="-537"/>
                </a:stretch>
              </a:blipFill>
            </p:spPr>
            <p:txBody>
              <a:bodyPr/>
              <a:lstStyle/>
              <a:p>
                <a:r>
                  <a:rPr lang="en-US">
                    <a:noFill/>
                  </a:rPr>
                  <a:t> </a:t>
                </a:r>
              </a:p>
            </p:txBody>
          </p:sp>
        </mc:Fallback>
      </mc:AlternateContent>
    </p:spTree>
    <p:extLst>
      <p:ext uri="{BB962C8B-B14F-4D97-AF65-F5344CB8AC3E}">
        <p14:creationId xmlns:p14="http://schemas.microsoft.com/office/powerpoint/2010/main" val="767996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0"/>
            <a:ext cx="8229600" cy="715962"/>
          </a:xfrm>
        </p:spPr>
        <p:txBody>
          <a:bodyPr/>
          <a:lstStyle/>
          <a:p>
            <a:r>
              <a:rPr lang="en-US" dirty="0"/>
              <a:t>Available Models</a:t>
            </a:r>
          </a:p>
        </p:txBody>
      </p:sp>
    </p:spTree>
    <p:extLst>
      <p:ext uri="{BB962C8B-B14F-4D97-AF65-F5344CB8AC3E}">
        <p14:creationId xmlns:p14="http://schemas.microsoft.com/office/powerpoint/2010/main" val="4258245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2400" dirty="0"/>
                  <a:t>ASR expansion proposed by Franz-Josef Ulm  </a:t>
                </a:r>
                <a14:m>
                  <m:oMath xmlns:m="http://schemas.openxmlformats.org/officeDocument/2006/math">
                    <m:sSup>
                      <m:sSupPr>
                        <m:ctrlPr>
                          <a:rPr lang="en-US" sz="2400" i="1">
                            <a:latin typeface="Cambria Math" panose="02040503050406030204" pitchFamily="18" charset="0"/>
                            <a:ea typeface="Garamond" charset="0"/>
                            <a:cs typeface="Garamond" charset="0"/>
                          </a:rPr>
                        </m:ctrlPr>
                      </m:sSupPr>
                      <m:e>
                        <m:r>
                          <m:rPr>
                            <m:nor/>
                          </m:rPr>
                          <a:rPr lang="en-US" sz="2400" b="1" dirty="0"/>
                          <m:t>et</m:t>
                        </m:r>
                        <m:r>
                          <m:rPr>
                            <m:nor/>
                          </m:rPr>
                          <a:rPr lang="en-US" sz="2400" b="1" dirty="0"/>
                          <m:t> </m:t>
                        </m:r>
                        <m:r>
                          <m:rPr>
                            <m:nor/>
                          </m:rPr>
                          <a:rPr lang="en-US" sz="2400" b="1" dirty="0"/>
                          <m:t>al</m:t>
                        </m:r>
                        <m:r>
                          <m:rPr>
                            <m:nor/>
                          </m:rPr>
                          <a:rPr lang="en-US" sz="2400" dirty="0"/>
                          <m:t>.</m:t>
                        </m:r>
                      </m:e>
                      <m:sup>
                        <m:r>
                          <a:rPr lang="en-US" sz="2400" b="0" i="0" smtClean="0">
                            <a:latin typeface="Cambria Math" panose="02040503050406030204" pitchFamily="18" charset="0"/>
                            <a:ea typeface="Garamond" charset="0"/>
                            <a:cs typeface="Garamond" charset="0"/>
                          </a:rPr>
                          <m:t>1</m:t>
                        </m:r>
                      </m:sup>
                    </m:sSup>
                  </m:oMath>
                </a14:m>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b="-5128"/>
                </a:stretch>
              </a:blipFill>
            </p:spPr>
            <p:txBody>
              <a:bodyPr/>
              <a:lstStyle/>
              <a:p>
                <a:r>
                  <a:rPr lang="en-US">
                    <a:noFill/>
                  </a:rPr>
                  <a:t> </a:t>
                </a:r>
              </a:p>
            </p:txBody>
          </p:sp>
        </mc:Fallback>
      </mc:AlternateContent>
      <p:sp>
        <p:nvSpPr>
          <p:cNvPr id="3" name="Content Placeholder 2"/>
          <p:cNvSpPr>
            <a:spLocks noGrp="1"/>
          </p:cNvSpPr>
          <p:nvPr>
            <p:ph idx="1"/>
          </p:nvPr>
        </p:nvSpPr>
        <p:spPr>
          <a:xfrm>
            <a:off x="140125" y="1524036"/>
            <a:ext cx="6705600" cy="904910"/>
          </a:xfrm>
        </p:spPr>
        <p:txBody>
          <a:bodyPr>
            <a:normAutofit/>
          </a:bodyPr>
          <a:lstStyle/>
          <a:p>
            <a:r>
              <a:rPr lang="en-US" sz="1800" dirty="0">
                <a:latin typeface="Arial" panose="020B0604020202020204" pitchFamily="34" charset="0"/>
                <a:cs typeface="Arial" panose="020B0604020202020204" pitchFamily="34" charset="0"/>
              </a:rPr>
              <a:t>Assuming an elastic material behavior of the skeleton for </a:t>
            </a:r>
            <a:r>
              <a:rPr lang="en-US" sz="1800" dirty="0" err="1">
                <a:latin typeface="Arial" panose="020B0604020202020204" pitchFamily="34" charset="0"/>
                <a:cs typeface="Arial" panose="020B0604020202020204" pitchFamily="34" charset="0"/>
              </a:rPr>
              <a:t>macrolevel</a:t>
            </a:r>
            <a:r>
              <a:rPr lang="en-US" sz="1800" dirty="0">
                <a:latin typeface="Arial" panose="020B0604020202020204" pitchFamily="34" charset="0"/>
                <a:cs typeface="Arial" panose="020B0604020202020204" pitchFamily="34" charset="0"/>
              </a:rPr>
              <a:t> material expansion. </a:t>
            </a:r>
          </a:p>
        </p:txBody>
      </p:sp>
      <mc:AlternateContent xmlns:mc="http://schemas.openxmlformats.org/markup-compatibility/2006" xmlns:a14="http://schemas.microsoft.com/office/drawing/2010/main">
        <mc:Choice Requires="a14">
          <p:sp>
            <p:nvSpPr>
              <p:cNvPr id="6" name="TextBox 5"/>
              <p:cNvSpPr txBox="1"/>
              <p:nvPr/>
            </p:nvSpPr>
            <p:spPr>
              <a:xfrm>
                <a:off x="685801" y="2205678"/>
                <a:ext cx="4953000" cy="1629677"/>
              </a:xfrm>
              <a:prstGeom prst="rect">
                <a:avLst/>
              </a:prstGeom>
              <a:noFill/>
            </p:spPr>
            <p:txBody>
              <a:bodyPr wrap="square" rtlCol="0">
                <a:spAutoFit/>
              </a:bodyPr>
              <a:lstStyle/>
              <a:p>
                <a:pPr>
                  <a:lnSpc>
                    <a:spcPct val="150000"/>
                  </a:lnSpc>
                </a:pPr>
                <a:r>
                  <a:rPr lang="el-GR" sz="1600" dirty="0">
                    <a:latin typeface="Arial" panose="020B0604020202020204" pitchFamily="34" charset="0"/>
                    <a:cs typeface="Arial" panose="020B0604020202020204" pitchFamily="34" charset="0"/>
                  </a:rPr>
                  <a:t>σ</a:t>
                </a:r>
                <a:r>
                  <a:rPr lang="en-US" sz="1600" dirty="0">
                    <a:latin typeface="Arial" panose="020B0604020202020204" pitchFamily="34" charset="0"/>
                    <a:cs typeface="Arial" panose="020B0604020202020204" pitchFamily="34" charset="0"/>
                  </a:rPr>
                  <a:t> = macroscopic stress due to external forces</a:t>
                </a:r>
              </a:p>
              <a:p>
                <a:pPr>
                  <a:lnSpc>
                    <a:spcPct val="150000"/>
                  </a:lnSpc>
                </a:pPr>
                <a:r>
                  <a:rPr lang="el-GR" sz="1600" dirty="0">
                    <a:latin typeface="Arial" panose="020B0604020202020204" pitchFamily="34" charset="0"/>
                    <a:cs typeface="Arial" panose="020B0604020202020204" pitchFamily="34" charset="0"/>
                  </a:rPr>
                  <a:t>ε</a:t>
                </a:r>
                <a:r>
                  <a:rPr lang="en-US" sz="1600" dirty="0">
                    <a:latin typeface="Arial" panose="020B0604020202020204" pitchFamily="34" charset="0"/>
                    <a:cs typeface="Arial" panose="020B0604020202020204" pitchFamily="34" charset="0"/>
                  </a:rPr>
                  <a:t> = corresponding overall strain</a:t>
                </a:r>
              </a:p>
              <a:p>
                <a:pPr>
                  <a:lnSpc>
                    <a:spcPct val="150000"/>
                  </a:lnSpc>
                </a:pPr>
                <a14:m>
                  <m:oMath xmlns:m="http://schemas.openxmlformats.org/officeDocument/2006/math">
                    <m:sSub>
                      <m:sSubPr>
                        <m:ctrlPr>
                          <a:rPr lang="en-US" sz="1600" i="1">
                            <a:latin typeface="Cambria Math" panose="02040503050406030204" pitchFamily="18" charset="0"/>
                          </a:rPr>
                        </m:ctrlPr>
                      </m:sSubPr>
                      <m:e>
                        <m:r>
                          <m:rPr>
                            <m:sty m:val="p"/>
                          </m:rPr>
                          <a:rPr lang="en-US" sz="1600" b="0" i="0" smtClean="0">
                            <a:latin typeface="Cambria Math" panose="02040503050406030204" pitchFamily="18" charset="0"/>
                          </a:rPr>
                          <m:t>E</m:t>
                        </m:r>
                      </m:e>
                      <m:sub>
                        <m:r>
                          <a:rPr lang="en-US" sz="1600" b="0" i="1" smtClean="0">
                            <a:latin typeface="Cambria Math" panose="02040503050406030204" pitchFamily="18" charset="0"/>
                          </a:rPr>
                          <m:t>𝑔</m:t>
                        </m:r>
                      </m:sub>
                    </m:sSub>
                  </m:oMath>
                </a14:m>
                <a:r>
                  <a:rPr lang="en-US" sz="1600" dirty="0">
                    <a:latin typeface="Arial" panose="020B0604020202020204" pitchFamily="34" charset="0"/>
                    <a:cs typeface="Arial" panose="020B0604020202020204" pitchFamily="34" charset="0"/>
                  </a:rPr>
                  <a:t>, </a:t>
                </a:r>
                <a14:m>
                  <m:oMath xmlns:m="http://schemas.openxmlformats.org/officeDocument/2006/math">
                    <m:sSub>
                      <m:sSubPr>
                        <m:ctrlPr>
                          <a:rPr lang="en-US" sz="1600" i="1" smtClean="0">
                            <a:latin typeface="Cambria Math" panose="02040503050406030204" pitchFamily="18" charset="0"/>
                          </a:rPr>
                        </m:ctrlPr>
                      </m:sSubPr>
                      <m:e>
                        <m:r>
                          <m:rPr>
                            <m:sty m:val="p"/>
                          </m:rPr>
                          <a:rPr lang="en-US" sz="1600">
                            <a:latin typeface="Cambria Math" panose="02040503050406030204" pitchFamily="18" charset="0"/>
                          </a:rPr>
                          <m:t>E</m:t>
                        </m:r>
                      </m:e>
                      <m:sub>
                        <m:r>
                          <a:rPr lang="en-US" sz="1600" b="0" i="1" smtClean="0">
                            <a:latin typeface="Cambria Math" panose="02040503050406030204" pitchFamily="18" charset="0"/>
                          </a:rPr>
                          <m:t>𝑠</m:t>
                        </m:r>
                      </m:sub>
                    </m:sSub>
                  </m:oMath>
                </a14:m>
                <a:r>
                  <a:rPr lang="en-US" sz="1600" dirty="0">
                    <a:latin typeface="Arial" panose="020B0604020202020204" pitchFamily="34" charset="0"/>
                    <a:cs typeface="Arial" panose="020B0604020202020204" pitchFamily="34" charset="0"/>
                  </a:rPr>
                  <a:t> = spring moduli of the </a:t>
                </a:r>
                <a:r>
                  <a:rPr lang="en-US" sz="1600" dirty="0" err="1">
                    <a:latin typeface="Arial" panose="020B0604020202020204" pitchFamily="34" charset="0"/>
                    <a:cs typeface="Arial" panose="020B0604020202020204" pitchFamily="34" charset="0"/>
                  </a:rPr>
                  <a:t>chemoelastic</a:t>
                </a:r>
                <a:r>
                  <a:rPr lang="en-US" sz="1600" dirty="0">
                    <a:latin typeface="Arial" panose="020B0604020202020204" pitchFamily="34" charset="0"/>
                    <a:cs typeface="Arial" panose="020B0604020202020204" pitchFamily="34" charset="0"/>
                  </a:rPr>
                  <a:t> device</a:t>
                </a:r>
              </a:p>
              <a:p>
                <a:pPr>
                  <a:lnSpc>
                    <a:spcPct val="150000"/>
                  </a:lnSpc>
                </a:pPr>
                <a14:m>
                  <m:oMath xmlns:m="http://schemas.openxmlformats.org/officeDocument/2006/math">
                    <m:sSub>
                      <m:sSubPr>
                        <m:ctrlPr>
                          <a:rPr lang="en-US" sz="1600" i="1">
                            <a:latin typeface="Cambria Math" panose="02040503050406030204" pitchFamily="18" charset="0"/>
                          </a:rPr>
                        </m:ctrlPr>
                      </m:sSubPr>
                      <m:e>
                        <m:r>
                          <m:rPr>
                            <m:sty m:val="p"/>
                          </m:rPr>
                          <a:rPr lang="en-US" sz="1600" b="0" i="0" smtClean="0">
                            <a:latin typeface="Cambria Math" panose="02040503050406030204" pitchFamily="18" charset="0"/>
                          </a:rPr>
                          <m:t>P</m:t>
                        </m:r>
                      </m:e>
                      <m:sub>
                        <m:r>
                          <a:rPr lang="en-US" sz="1600" i="1">
                            <a:latin typeface="Cambria Math" panose="02040503050406030204" pitchFamily="18" charset="0"/>
                          </a:rPr>
                          <m:t>𝑔</m:t>
                        </m:r>
                      </m:sub>
                    </m:sSub>
                  </m:oMath>
                </a14:m>
                <a:r>
                  <a:rPr lang="en-US" sz="1600" dirty="0">
                    <a:latin typeface="Arial" panose="020B0604020202020204" pitchFamily="34" charset="0"/>
                    <a:cs typeface="Arial" panose="020B0604020202020204" pitchFamily="34" charset="0"/>
                  </a:rPr>
                  <a:t> = swelling pressure in the chemical pressure cell</a:t>
                </a:r>
              </a:p>
            </p:txBody>
          </p:sp>
        </mc:Choice>
        <mc:Fallback xmlns="">
          <p:sp>
            <p:nvSpPr>
              <p:cNvPr id="6" name="TextBox 5"/>
              <p:cNvSpPr txBox="1">
                <a:spLocks noRot="1" noChangeAspect="1" noMove="1" noResize="1" noEditPoints="1" noAdjustHandles="1" noChangeArrowheads="1" noChangeShapeType="1" noTextEdit="1"/>
              </p:cNvSpPr>
              <p:nvPr/>
            </p:nvSpPr>
            <p:spPr>
              <a:xfrm>
                <a:off x="685801" y="2205678"/>
                <a:ext cx="4953000" cy="1629677"/>
              </a:xfrm>
              <a:prstGeom prst="rect">
                <a:avLst/>
              </a:prstGeom>
              <a:blipFill rotWithShape="0">
                <a:blip r:embed="rId4"/>
                <a:stretch>
                  <a:fillRect l="-739" b="-7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29492" y="4832457"/>
                <a:ext cx="6388525" cy="205389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Neglecting free expansion space, the stress equilibrium in this </a:t>
                </a:r>
                <a:r>
                  <a:rPr lang="en-US" dirty="0" err="1">
                    <a:latin typeface="Arial" panose="020B0604020202020204" pitchFamily="34" charset="0"/>
                    <a:cs typeface="Arial" panose="020B0604020202020204" pitchFamily="34" charset="0"/>
                  </a:rPr>
                  <a:t>chemoelastic</a:t>
                </a:r>
                <a:r>
                  <a:rPr lang="en-US" dirty="0">
                    <a:latin typeface="Arial" panose="020B0604020202020204" pitchFamily="34" charset="0"/>
                    <a:cs typeface="Arial" panose="020B0604020202020204" pitchFamily="34" charset="0"/>
                  </a:rPr>
                  <a:t> device reads: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l-GR" dirty="0">
                    <a:latin typeface="Arial" panose="020B0604020202020204" pitchFamily="34" charset="0"/>
                    <a:cs typeface="Arial" panose="020B0604020202020204" pitchFamily="34" charset="0"/>
                  </a:rPr>
                  <a:t>σ </a:t>
                </a:r>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m:rPr>
                            <m:nor/>
                          </m:rPr>
                          <a:rPr lang="el-GR" dirty="0">
                            <a:latin typeface="Arial" panose="020B0604020202020204" pitchFamily="34" charset="0"/>
                            <a:cs typeface="Arial" panose="020B0604020202020204" pitchFamily="34" charset="0"/>
                          </a:rPr>
                          <m:t>σ</m:t>
                        </m:r>
                      </m:e>
                      <m:sub>
                        <m:r>
                          <a:rPr lang="en-US" i="1">
                            <a:latin typeface="Cambria Math" panose="02040503050406030204" pitchFamily="18" charset="0"/>
                          </a:rPr>
                          <m:t>𝑢</m:t>
                        </m:r>
                      </m:sub>
                    </m:sSub>
                  </m:oMath>
                </a14:m>
                <a:r>
                  <a:rPr lang="en-US" dirty="0">
                    <a:latin typeface="Arial" panose="020B0604020202020204" pitchFamily="34" charset="0"/>
                    <a:cs typeface="Arial" panose="020B0604020202020204" pitchFamily="34" charset="0"/>
                  </a:rPr>
                  <a:t> -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P</m:t>
                        </m:r>
                      </m:e>
                      <m:sub>
                        <m:r>
                          <a:rPr lang="en-US" i="1">
                            <a:latin typeface="Cambria Math" panose="02040503050406030204" pitchFamily="18" charset="0"/>
                          </a:rPr>
                          <m:t>𝑔</m:t>
                        </m:r>
                      </m:sub>
                    </m:sSub>
                  </m:oMath>
                </a14:m>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29492" y="4832457"/>
                <a:ext cx="6388525" cy="2053896"/>
              </a:xfrm>
              <a:prstGeom prst="rect">
                <a:avLst/>
              </a:prstGeom>
              <a:blipFill rotWithShape="0">
                <a:blip r:embed="rId5"/>
                <a:stretch>
                  <a:fillRect l="-573" t="-1780" r="-668"/>
                </a:stretch>
              </a:blipFill>
            </p:spPr>
            <p:txBody>
              <a:bodyPr/>
              <a:lstStyle/>
              <a:p>
                <a:r>
                  <a:rPr lang="en-US">
                    <a:noFill/>
                  </a:rPr>
                  <a:t> </a:t>
                </a:r>
              </a:p>
            </p:txBody>
          </p:sp>
        </mc:Fallback>
      </mc:AlternateContent>
      <p:sp>
        <p:nvSpPr>
          <p:cNvPr id="10" name="Rectangle 9"/>
          <p:cNvSpPr/>
          <p:nvPr/>
        </p:nvSpPr>
        <p:spPr>
          <a:xfrm>
            <a:off x="140125" y="5987660"/>
            <a:ext cx="8382000" cy="230832"/>
          </a:xfrm>
          <a:prstGeom prst="rect">
            <a:avLst/>
          </a:prstGeom>
        </p:spPr>
        <p:txBody>
          <a:bodyPr wrap="square">
            <a:spAutoFit/>
          </a:bodyPr>
          <a:lstStyle/>
          <a:p>
            <a:r>
              <a:rPr lang="en-US" sz="900" dirty="0"/>
              <a:t>1. Ulm, F.J., O. </a:t>
            </a:r>
            <a:r>
              <a:rPr lang="en-US" sz="900" dirty="0" err="1"/>
              <a:t>Coussy</a:t>
            </a:r>
            <a:r>
              <a:rPr lang="en-US" sz="900" dirty="0"/>
              <a:t>, L. </a:t>
            </a:r>
            <a:r>
              <a:rPr lang="en-US" sz="900" dirty="0" err="1"/>
              <a:t>Kefei</a:t>
            </a:r>
            <a:r>
              <a:rPr lang="en-US" sz="900" dirty="0"/>
              <a:t>, and C. </a:t>
            </a:r>
            <a:r>
              <a:rPr lang="en-US" sz="900" dirty="0" err="1"/>
              <a:t>Larive</a:t>
            </a:r>
            <a:r>
              <a:rPr lang="en-US" sz="900" dirty="0"/>
              <a:t>. Thermo-Chemo-Mechanics of ASR Expansion in Concrete Structures. Journal of Engineering Mechanics, 2000. 126: 233-242.</a:t>
            </a:r>
            <a:endParaRPr lang="en-US" sz="900"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140125" y="4292609"/>
                <a:ext cx="5988532" cy="369332"/>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stress in the elastic spring of stiffness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a:rPr lang="en-US" i="1">
                            <a:latin typeface="Cambria Math" panose="02040503050406030204" pitchFamily="18" charset="0"/>
                          </a:rPr>
                          <m:t>𝑠</m:t>
                        </m:r>
                      </m:sub>
                    </m:sSub>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smtClean="0">
                            <a:solidFill>
                              <a:schemeClr val="tx1"/>
                            </a:solidFill>
                            <a:latin typeface="Cambria Math" panose="02040503050406030204" pitchFamily="18" charset="0"/>
                          </a:rPr>
                        </m:ctrlPr>
                      </m:sSubPr>
                      <m:e>
                        <m:r>
                          <m:rPr>
                            <m:nor/>
                          </m:rPr>
                          <a:rPr lang="el-GR" dirty="0" smtClean="0">
                            <a:solidFill>
                              <a:schemeClr val="tx1"/>
                            </a:solidFill>
                            <a:latin typeface="Arial" panose="020B0604020202020204" pitchFamily="34" charset="0"/>
                            <a:cs typeface="Arial" panose="020B0604020202020204" pitchFamily="34" charset="0"/>
                          </a:rPr>
                          <m:t>σ</m:t>
                        </m:r>
                      </m:e>
                      <m:sub>
                        <m:r>
                          <a:rPr lang="en-US" b="0" i="1" smtClean="0">
                            <a:solidFill>
                              <a:schemeClr val="tx1"/>
                            </a:solidFill>
                            <a:latin typeface="Cambria Math" panose="02040503050406030204" pitchFamily="18" charset="0"/>
                          </a:rPr>
                          <m:t>𝑢</m:t>
                        </m:r>
                      </m:sub>
                    </m:sSub>
                  </m:oMath>
                </a14:m>
                <a:r>
                  <a:rPr lang="en-US" dirty="0">
                    <a:solidFill>
                      <a:schemeClr val="tx1"/>
                    </a:solidFill>
                    <a:latin typeface="Arial" panose="020B0604020202020204" pitchFamily="34" charset="0"/>
                    <a:cs typeface="Arial" panose="020B0604020202020204" pitchFamily="34" charset="0"/>
                  </a:rPr>
                  <a:t> = </a:t>
                </a:r>
                <a14:m>
                  <m:oMath xmlns:m="http://schemas.openxmlformats.org/officeDocument/2006/math">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E</m:t>
                        </m:r>
                      </m:e>
                      <m:sub>
                        <m:r>
                          <a:rPr lang="en-US" i="1">
                            <a:solidFill>
                              <a:schemeClr val="tx1"/>
                            </a:solidFill>
                            <a:latin typeface="Cambria Math" panose="02040503050406030204" pitchFamily="18" charset="0"/>
                          </a:rPr>
                          <m:t>𝑠</m:t>
                        </m:r>
                      </m:sub>
                    </m:sSub>
                  </m:oMath>
                </a14:m>
                <a:r>
                  <a:rPr lang="el-GR" dirty="0">
                    <a:solidFill>
                      <a:schemeClr val="tx1"/>
                    </a:solidFill>
                    <a:latin typeface="Arial" panose="020B0604020202020204" pitchFamily="34" charset="0"/>
                    <a:cs typeface="Arial" panose="020B0604020202020204" pitchFamily="34" charset="0"/>
                  </a:rPr>
                  <a:t> ε</a:t>
                </a:r>
                <a:endParaRPr lang="en-US" dirty="0">
                  <a:solidFill>
                    <a:schemeClr val="tx1"/>
                  </a:solidFill>
                  <a:latin typeface="Arial" panose="020B0604020202020204" pitchFamily="34" charset="0"/>
                  <a:cs typeface="Arial" panose="020B0604020202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140125" y="4292609"/>
                <a:ext cx="5988532" cy="369332"/>
              </a:xfrm>
              <a:prstGeom prst="rect">
                <a:avLst/>
              </a:prstGeom>
              <a:blipFill rotWithShape="0">
                <a:blip r:embed="rId6"/>
                <a:stretch>
                  <a:fillRect l="-713" t="-8197" b="-24590"/>
                </a:stretch>
              </a:blipFill>
            </p:spPr>
            <p:txBody>
              <a:bodyPr/>
              <a:lstStyle/>
              <a:p>
                <a:r>
                  <a:rPr lang="en-US">
                    <a:noFill/>
                  </a:rPr>
                  <a:t> </a:t>
                </a:r>
              </a:p>
            </p:txBody>
          </p:sp>
        </mc:Fallback>
      </mc:AlternateContent>
      <p:pic>
        <p:nvPicPr>
          <p:cNvPr id="8" name="Picture 7"/>
          <p:cNvPicPr>
            <a:picLocks noChangeAspect="1"/>
          </p:cNvPicPr>
          <p:nvPr/>
        </p:nvPicPr>
        <p:blipFill>
          <a:blip r:embed="rId7"/>
          <a:stretch>
            <a:fillRect/>
          </a:stretch>
        </p:blipFill>
        <p:spPr>
          <a:xfrm>
            <a:off x="5638801" y="1853650"/>
            <a:ext cx="3471679" cy="3029495"/>
          </a:xfrm>
          <a:prstGeom prst="rect">
            <a:avLst/>
          </a:prstGeom>
        </p:spPr>
      </p:pic>
    </p:spTree>
    <p:extLst>
      <p:ext uri="{BB962C8B-B14F-4D97-AF65-F5344CB8AC3E}">
        <p14:creationId xmlns:p14="http://schemas.microsoft.com/office/powerpoint/2010/main" val="2776483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838200"/>
                <a:ext cx="8229600" cy="715962"/>
              </a:xfrm>
            </p:spPr>
            <p:txBody>
              <a:bodyPr>
                <a:normAutofit/>
              </a:bodyPr>
              <a:lstStyle/>
              <a:p>
                <a:r>
                  <a:rPr lang="en-US" sz="2400" dirty="0"/>
                  <a:t>ASR expansion proposed by Franz-Josef Ulm  </a:t>
                </a:r>
                <a14:m>
                  <m:oMath xmlns:m="http://schemas.openxmlformats.org/officeDocument/2006/math">
                    <m:sSup>
                      <m:sSupPr>
                        <m:ctrlPr>
                          <a:rPr lang="en-US" sz="2400" i="1">
                            <a:latin typeface="Cambria Math" panose="02040503050406030204" pitchFamily="18" charset="0"/>
                            <a:ea typeface="Garamond" charset="0"/>
                            <a:cs typeface="Garamond" charset="0"/>
                          </a:rPr>
                        </m:ctrlPr>
                      </m:sSupPr>
                      <m:e>
                        <m:r>
                          <m:rPr>
                            <m:nor/>
                          </m:rPr>
                          <a:rPr lang="en-US" sz="2400" b="1" dirty="0"/>
                          <m:t>et</m:t>
                        </m:r>
                        <m:r>
                          <m:rPr>
                            <m:nor/>
                          </m:rPr>
                          <a:rPr lang="en-US" sz="2400" b="1" dirty="0"/>
                          <m:t> </m:t>
                        </m:r>
                        <m:r>
                          <m:rPr>
                            <m:nor/>
                          </m:rPr>
                          <a:rPr lang="en-US" sz="2400" b="1" dirty="0"/>
                          <m:t>al</m:t>
                        </m:r>
                        <m:r>
                          <m:rPr>
                            <m:nor/>
                          </m:rPr>
                          <a:rPr lang="en-US" sz="2400" dirty="0"/>
                          <m:t>.</m:t>
                        </m:r>
                      </m:e>
                      <m:sup>
                        <m:r>
                          <a:rPr lang="en-US" sz="2400">
                            <a:latin typeface="Cambria Math" panose="02040503050406030204" pitchFamily="18" charset="0"/>
                            <a:ea typeface="Garamond" charset="0"/>
                            <a:cs typeface="Garamond" charset="0"/>
                          </a:rPr>
                          <m:t>1</m:t>
                        </m:r>
                      </m:sup>
                    </m:sSup>
                  </m:oMath>
                </a14:m>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838200"/>
                <a:ext cx="8229600" cy="715962"/>
              </a:xfrm>
              <a:blipFill rotWithShape="0">
                <a:blip r:embed="rId3"/>
                <a:stretch>
                  <a:fillRect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57200" y="1522320"/>
                <a:ext cx="6150429" cy="205389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t>
                </a:r>
                <a:r>
                  <a:rPr lang="el-GR" dirty="0">
                    <a:latin typeface="Arial" panose="020B0604020202020204" pitchFamily="34" charset="0"/>
                    <a:cs typeface="Arial" panose="020B0604020202020204" pitchFamily="34" charset="0"/>
                  </a:rPr>
                  <a:t>ξ</a:t>
                </a:r>
                <a:r>
                  <a:rPr lang="en-US" dirty="0">
                    <a:latin typeface="Arial" panose="020B0604020202020204" pitchFamily="34" charset="0"/>
                    <a:cs typeface="Arial" panose="020B0604020202020204" pitchFamily="34" charset="0"/>
                  </a:rPr>
                  <a:t> be the extent of this chemical reaction and </a:t>
                </a:r>
                <a:r>
                  <a:rPr lang="az-Cyrl-AZ" dirty="0">
                    <a:latin typeface="Arial" panose="020B0604020202020204" pitchFamily="34" charset="0"/>
                    <a:cs typeface="Arial" panose="020B0604020202020204" pitchFamily="34" charset="0"/>
                  </a:rPr>
                  <a:t>к</a:t>
                </a:r>
                <a:r>
                  <a:rPr lang="en-US" dirty="0">
                    <a:latin typeface="Arial" panose="020B0604020202020204" pitchFamily="34" charset="0"/>
                    <a:cs typeface="Arial" panose="020B0604020202020204" pitchFamily="34" charset="0"/>
                  </a:rPr>
                  <a:t> be the dilatation coefficient of the reaction products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dirty="0">
                    <a:latin typeface="Arial" panose="020B0604020202020204" pitchFamily="34" charset="0"/>
                    <a:cs typeface="Arial" panose="020B0604020202020204" pitchFamily="34" charset="0"/>
                  </a:rPr>
                  <a:t>σ </a:t>
                </a:r>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m:rPr>
                            <m:nor/>
                          </m:rPr>
                          <a:rPr lang="el-GR" dirty="0">
                            <a:latin typeface="Arial" panose="020B0604020202020204" pitchFamily="34" charset="0"/>
                            <a:cs typeface="Arial" panose="020B0604020202020204" pitchFamily="34" charset="0"/>
                          </a:rPr>
                          <m:t>σ</m:t>
                        </m:r>
                      </m:e>
                      <m:sub>
                        <m:r>
                          <a:rPr lang="en-US" i="1">
                            <a:latin typeface="Cambria Math" panose="02040503050406030204" pitchFamily="18" charset="0"/>
                          </a:rPr>
                          <m:t>𝑢</m:t>
                        </m:r>
                      </m:sub>
                    </m:sSub>
                  </m:oMath>
                </a14:m>
                <a:r>
                  <a:rPr lang="en-US" dirty="0">
                    <a:latin typeface="Arial" panose="020B0604020202020204" pitchFamily="34" charset="0"/>
                    <a:cs typeface="Arial" panose="020B0604020202020204" pitchFamily="34" charset="0"/>
                  </a:rPr>
                  <a:t> -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P</m:t>
                        </m:r>
                      </m:e>
                      <m:sub>
                        <m:r>
                          <a:rPr lang="en-US" i="1">
                            <a:latin typeface="Cambria Math" panose="02040503050406030204" pitchFamily="18" charset="0"/>
                          </a:rPr>
                          <m:t>𝑔</m:t>
                        </m:r>
                      </m:sub>
                    </m:sSub>
                  </m:oMath>
                </a14:m>
                <a:r>
                  <a:rPr lang="en-US" dirty="0">
                    <a:latin typeface="Arial" panose="020B0604020202020204" pitchFamily="34" charset="0"/>
                    <a:cs typeface="Arial" panose="020B0604020202020204" pitchFamily="34" charset="0"/>
                  </a:rPr>
                  <a:t> =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a:rPr lang="en-US" i="1">
                            <a:latin typeface="Cambria Math" panose="02040503050406030204" pitchFamily="18" charset="0"/>
                          </a:rPr>
                          <m:t>𝑠</m:t>
                        </m:r>
                      </m:sub>
                    </m:sSub>
                  </m:oMath>
                </a14:m>
                <a:r>
                  <a:rPr lang="el-GR" dirty="0">
                    <a:latin typeface="Arial" panose="020B0604020202020204" pitchFamily="34" charset="0"/>
                    <a:cs typeface="Arial" panose="020B0604020202020204" pitchFamily="34" charset="0"/>
                  </a:rPr>
                  <a:t> ε</a:t>
                </a:r>
                <a:r>
                  <a:rPr lang="en-US" dirty="0">
                    <a:latin typeface="Arial" panose="020B0604020202020204" pitchFamily="34" charset="0"/>
                    <a:cs typeface="Arial" panose="020B0604020202020204" pitchFamily="34" charset="0"/>
                  </a:rPr>
                  <a:t> +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a:rPr lang="en-US" b="0" i="1" smtClean="0">
                            <a:latin typeface="Cambria Math" panose="02040503050406030204" pitchFamily="18" charset="0"/>
                          </a:rPr>
                          <m:t>𝑔</m:t>
                        </m:r>
                      </m:sub>
                    </m:sSub>
                  </m:oMath>
                </a14:m>
                <a:r>
                  <a:rPr lang="el-GR"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l-GR" dirty="0">
                    <a:latin typeface="Arial" panose="020B0604020202020204" pitchFamily="34" charset="0"/>
                    <a:cs typeface="Arial" panose="020B0604020202020204" pitchFamily="34" charset="0"/>
                  </a:rPr>
                  <a:t>ε</a:t>
                </a:r>
                <a:r>
                  <a:rPr lang="en-US" dirty="0">
                    <a:latin typeface="Arial" panose="020B0604020202020204" pitchFamily="34" charset="0"/>
                    <a:cs typeface="Arial" panose="020B0604020202020204" pitchFamily="34" charset="0"/>
                  </a:rPr>
                  <a:t>-</a:t>
                </a:r>
                <a:r>
                  <a:rPr lang="az-Cyrl-AZ" dirty="0">
                    <a:latin typeface="Arial" panose="020B0604020202020204" pitchFamily="34" charset="0"/>
                    <a:cs typeface="Arial" panose="020B0604020202020204" pitchFamily="34" charset="0"/>
                  </a:rPr>
                  <a:t> к</a:t>
                </a:r>
                <a:r>
                  <a:rPr lang="en-US" dirty="0">
                    <a:latin typeface="Arial" panose="020B0604020202020204" pitchFamily="34" charset="0"/>
                    <a:cs typeface="Arial" panose="020B0604020202020204" pitchFamily="34" charset="0"/>
                  </a:rPr>
                  <a:t>*</a:t>
                </a:r>
                <a:r>
                  <a:rPr lang="el-GR" dirty="0">
                    <a:latin typeface="Arial" panose="020B0604020202020204" pitchFamily="34" charset="0"/>
                    <a:cs typeface="Arial" panose="020B0604020202020204" pitchFamily="34" charset="0"/>
                  </a:rPr>
                  <a:t> ξ</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t>In the case of stress-free ASR swelling</a:t>
                </a:r>
                <a:r>
                  <a:rPr lang="en-US" dirty="0">
                    <a:latin typeface="Arial" panose="020B0604020202020204" pitchFamily="34" charset="0"/>
                    <a:cs typeface="Arial" panose="020B0604020202020204" pitchFamily="34" charset="0"/>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522320"/>
                <a:ext cx="6150429" cy="2053896"/>
              </a:xfrm>
              <a:prstGeom prst="rect">
                <a:avLst/>
              </a:prstGeom>
              <a:blipFill rotWithShape="0">
                <a:blip r:embed="rId4"/>
                <a:stretch>
                  <a:fillRect l="-793" t="-1780" b="-3858"/>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609600" y="3488993"/>
            <a:ext cx="3752850" cy="781050"/>
          </a:xfrm>
          <a:prstGeom prst="rect">
            <a:avLst/>
          </a:prstGeom>
        </p:spPr>
      </p:pic>
      <p:sp>
        <p:nvSpPr>
          <p:cNvPr id="12" name="Rectangle 11"/>
          <p:cNvSpPr/>
          <p:nvPr/>
        </p:nvSpPr>
        <p:spPr>
          <a:xfrm>
            <a:off x="276699" y="5126650"/>
            <a:ext cx="5921830" cy="646331"/>
          </a:xfrm>
          <a:prstGeom prst="rect">
            <a:avLst/>
          </a:prstGeom>
        </p:spPr>
        <p:txBody>
          <a:bodyPr wrap="square">
            <a:spAutoFit/>
          </a:bodyPr>
          <a:lstStyle/>
          <a:p>
            <a:r>
              <a:rPr lang="el-GR" dirty="0">
                <a:latin typeface="Arial" panose="020B0604020202020204" pitchFamily="34" charset="0"/>
                <a:cs typeface="Arial" panose="020B0604020202020204" pitchFamily="34" charset="0"/>
              </a:rPr>
              <a:t>β</a:t>
            </a:r>
            <a:r>
              <a:rPr lang="en-US" dirty="0"/>
              <a:t> is the chemical dilatation coefficient to the extent </a:t>
            </a:r>
            <a:r>
              <a:rPr lang="el-GR" dirty="0">
                <a:latin typeface="Arial" panose="020B0604020202020204" pitchFamily="34" charset="0"/>
                <a:cs typeface="Arial" panose="020B0604020202020204" pitchFamily="34" charset="0"/>
              </a:rPr>
              <a:t>ξ</a:t>
            </a:r>
            <a:r>
              <a:rPr lang="en-US" dirty="0"/>
              <a:t> [ [0, 1] of the ASR.</a:t>
            </a:r>
          </a:p>
        </p:txBody>
      </p:sp>
      <p:sp>
        <p:nvSpPr>
          <p:cNvPr id="15" name="Rectangle 14"/>
          <p:cNvSpPr/>
          <p:nvPr/>
        </p:nvSpPr>
        <p:spPr>
          <a:xfrm>
            <a:off x="457200" y="6017413"/>
            <a:ext cx="8382000" cy="230832"/>
          </a:xfrm>
          <a:prstGeom prst="rect">
            <a:avLst/>
          </a:prstGeom>
        </p:spPr>
        <p:txBody>
          <a:bodyPr wrap="square">
            <a:spAutoFit/>
          </a:bodyPr>
          <a:lstStyle/>
          <a:p>
            <a:r>
              <a:rPr lang="en-US" sz="900" dirty="0"/>
              <a:t>1. Ulm, F.J., O. </a:t>
            </a:r>
            <a:r>
              <a:rPr lang="en-US" sz="900" dirty="0" err="1"/>
              <a:t>Coussy</a:t>
            </a:r>
            <a:r>
              <a:rPr lang="en-US" sz="900" dirty="0"/>
              <a:t>, L. </a:t>
            </a:r>
            <a:r>
              <a:rPr lang="en-US" sz="900" dirty="0" err="1"/>
              <a:t>Kefei</a:t>
            </a:r>
            <a:r>
              <a:rPr lang="en-US" sz="900" dirty="0"/>
              <a:t>, and C. </a:t>
            </a:r>
            <a:r>
              <a:rPr lang="en-US" sz="900" dirty="0" err="1"/>
              <a:t>Larive</a:t>
            </a:r>
            <a:r>
              <a:rPr lang="en-US" sz="900" dirty="0"/>
              <a:t>. Thermo-Chemo-Mechanics of ASR Expansion in Concrete Structures. Journal of Engineering Mechanics, 2000. 126: 233-242.</a:t>
            </a:r>
            <a:endParaRPr lang="en-US" sz="900" dirty="0">
              <a:latin typeface="Garamond" panose="02020404030301010803" pitchFamily="18" charset="0"/>
            </a:endParaRPr>
          </a:p>
        </p:txBody>
      </p:sp>
      <p:pic>
        <p:nvPicPr>
          <p:cNvPr id="9" name="Picture 8"/>
          <p:cNvPicPr>
            <a:picLocks noChangeAspect="1"/>
          </p:cNvPicPr>
          <p:nvPr/>
        </p:nvPicPr>
        <p:blipFill>
          <a:blip r:embed="rId6"/>
          <a:stretch>
            <a:fillRect/>
          </a:stretch>
        </p:blipFill>
        <p:spPr>
          <a:xfrm>
            <a:off x="5638801" y="1853650"/>
            <a:ext cx="3471679" cy="3029495"/>
          </a:xfrm>
          <a:prstGeom prst="rect">
            <a:avLst/>
          </a:prstGeom>
        </p:spPr>
      </p:pic>
    </p:spTree>
    <p:extLst>
      <p:ext uri="{BB962C8B-B14F-4D97-AF65-F5344CB8AC3E}">
        <p14:creationId xmlns:p14="http://schemas.microsoft.com/office/powerpoint/2010/main" val="2681033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884238"/>
                <a:ext cx="8229600" cy="715962"/>
              </a:xfrm>
            </p:spPr>
            <p:txBody>
              <a:bodyPr>
                <a:normAutofit/>
              </a:bodyPr>
              <a:lstStyle/>
              <a:p>
                <a:r>
                  <a:rPr lang="en-US" sz="2400" dirty="0"/>
                  <a:t>ASR expansion proposed by </a:t>
                </a:r>
                <a14:m>
                  <m:oMath xmlns:m="http://schemas.openxmlformats.org/officeDocument/2006/math">
                    <m:sSup>
                      <m:sSupPr>
                        <m:ctrlPr>
                          <a:rPr lang="en-US" sz="2400" i="1">
                            <a:latin typeface="Cambria Math" panose="02040503050406030204" pitchFamily="18" charset="0"/>
                            <a:ea typeface="Garamond" charset="0"/>
                            <a:cs typeface="Garamond" charset="0"/>
                          </a:rPr>
                        </m:ctrlPr>
                      </m:sSupPr>
                      <m:e>
                        <m:r>
                          <m:rPr>
                            <m:nor/>
                          </m:rPr>
                          <a:rPr lang="en-US" sz="2400" dirty="0"/>
                          <m:t>Zdene</m:t>
                        </m:r>
                        <m:r>
                          <m:rPr>
                            <m:nor/>
                          </m:rPr>
                          <a:rPr lang="en-US" sz="2400" dirty="0"/>
                          <m:t>Ï</m:t>
                        </m:r>
                        <m:r>
                          <m:rPr>
                            <m:nor/>
                          </m:rPr>
                          <a:rPr lang="en-US" sz="2400" dirty="0"/>
                          <m:t>k</m:t>
                        </m:r>
                        <m:r>
                          <m:rPr>
                            <m:nor/>
                          </m:rPr>
                          <a:rPr lang="en-US" sz="2400" dirty="0"/>
                          <m:t> </m:t>
                        </m:r>
                        <m:r>
                          <m:rPr>
                            <m:nor/>
                          </m:rPr>
                          <a:rPr lang="en-US" sz="2400" dirty="0"/>
                          <m:t>P</m:t>
                        </m:r>
                        <m:r>
                          <m:rPr>
                            <m:nor/>
                          </m:rPr>
                          <a:rPr lang="en-US" sz="2400" dirty="0"/>
                          <m:t>. </m:t>
                        </m:r>
                        <m:r>
                          <m:rPr>
                            <m:nor/>
                          </m:rPr>
                          <a:rPr lang="en-US" sz="2400" dirty="0"/>
                          <m:t>Baz</m:t>
                        </m:r>
                        <m:r>
                          <m:rPr>
                            <m:nor/>
                          </m:rPr>
                          <a:rPr lang="en-US" sz="2400" dirty="0"/>
                          <m:t>Ï</m:t>
                        </m:r>
                        <m:r>
                          <m:rPr>
                            <m:nor/>
                          </m:rPr>
                          <a:rPr lang="en-US" sz="2400" dirty="0"/>
                          <m:t>ant</m:t>
                        </m:r>
                      </m:e>
                      <m:sup>
                        <m:r>
                          <a:rPr lang="en-US" sz="2400" b="0" i="0" dirty="0" smtClean="0">
                            <a:latin typeface="Cambria Math" panose="02040503050406030204" pitchFamily="18" charset="0"/>
                          </a:rPr>
                          <m:t>2</m:t>
                        </m:r>
                      </m:sup>
                    </m:sSup>
                  </m:oMath>
                </a14:m>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884238"/>
                <a:ext cx="8229600" cy="715962"/>
              </a:xfrm>
              <a:blipFill rotWithShape="0">
                <a:blip r:embed="rId3"/>
                <a:stretch>
                  <a:fillRect b="-7627"/>
                </a:stretch>
              </a:blipFill>
            </p:spPr>
            <p:txBody>
              <a:bodyPr/>
              <a:lstStyle/>
              <a:p>
                <a:r>
                  <a:rPr lang="en-US">
                    <a:noFill/>
                  </a:rPr>
                  <a:t> </a:t>
                </a:r>
              </a:p>
            </p:txBody>
          </p:sp>
        </mc:Fallback>
      </mc:AlternateContent>
      <p:sp>
        <p:nvSpPr>
          <p:cNvPr id="7" name="TextBox 6"/>
          <p:cNvSpPr txBox="1"/>
          <p:nvPr/>
        </p:nvSpPr>
        <p:spPr>
          <a:xfrm>
            <a:off x="533400" y="1611965"/>
            <a:ext cx="80772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characteristic unit cubic cell of concrete containing one spherical glass particle is analyzed.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spherical layer of basic ASR gel grows radially inward into the particle, controlled by diffusion of water toward the reaction front.</a:t>
            </a:r>
          </a:p>
        </p:txBody>
      </p:sp>
      <mc:AlternateContent xmlns:mc="http://schemas.openxmlformats.org/markup-compatibility/2006" xmlns:a14="http://schemas.microsoft.com/office/drawing/2010/main">
        <mc:Choice Requires="a14">
          <p:sp>
            <p:nvSpPr>
              <p:cNvPr id="12" name="Rectangle 11"/>
              <p:cNvSpPr/>
              <p:nvPr/>
            </p:nvSpPr>
            <p:spPr>
              <a:xfrm>
                <a:off x="1143000" y="2812982"/>
                <a:ext cx="5617029" cy="1754326"/>
              </a:xfrm>
              <a:prstGeom prst="rect">
                <a:avLst/>
              </a:prstGeom>
            </p:spPr>
            <p:txBody>
              <a:bodyPr wrap="square">
                <a:spAutoFit/>
              </a:bodyPr>
              <a:lstStyle/>
              <a:p>
                <a:r>
                  <a:rPr lang="en-US" dirty="0">
                    <a:latin typeface="Arial" panose="020B0604020202020204" pitchFamily="34" charset="0"/>
                    <a:cs typeface="Arial" panose="020B0604020202020204" pitchFamily="34" charset="0"/>
                  </a:rPr>
                  <a:t>s = side of concrete cubic cell</a:t>
                </a:r>
              </a:p>
              <a:p>
                <a:r>
                  <a:rPr lang="en-US" dirty="0">
                    <a:latin typeface="Arial" panose="020B0604020202020204" pitchFamily="34" charset="0"/>
                    <a:cs typeface="Arial" panose="020B0604020202020204" pitchFamily="34" charset="0"/>
                  </a:rPr>
                  <a:t>D = </a:t>
                </a:r>
                <a:r>
                  <a:rPr lang="en-US" dirty="0"/>
                  <a:t>initial diameter of the reactive particle</a:t>
                </a:r>
              </a:p>
              <a:p>
                <a:r>
                  <a:rPr lang="en-US" dirty="0"/>
                  <a:t>z = radius of the remaining unreacted particle marked gray</a:t>
                </a:r>
              </a:p>
              <a:p>
                <a14:m>
                  <m:oMath xmlns:m="http://schemas.openxmlformats.org/officeDocument/2006/math">
                    <m:sSub>
                      <m:sSubPr>
                        <m:ctrlPr>
                          <a:rPr lang="en-US" i="1">
                            <a:latin typeface="Cambria Math" panose="02040503050406030204" pitchFamily="18" charset="0"/>
                          </a:rPr>
                        </m:ctrlPr>
                      </m:sSubPr>
                      <m:e>
                        <m:r>
                          <m:rPr>
                            <m:nor/>
                          </m:rPr>
                          <a:rPr lang="el-GR" dirty="0"/>
                          <m:t>δ</m:t>
                        </m:r>
                      </m:e>
                      <m:sub>
                        <m:r>
                          <a:rPr lang="en-US" b="0" i="1" smtClean="0">
                            <a:latin typeface="Cambria Math" panose="02040503050406030204" pitchFamily="18" charset="0"/>
                          </a:rPr>
                          <m:t>𝑐</m:t>
                        </m:r>
                      </m:sub>
                    </m:sSub>
                  </m:oMath>
                </a14:m>
                <a:r>
                  <a:rPr lang="en-US" dirty="0"/>
                  <a:t> = thickness of layer into which pressurized ASR gel formed intrudes by diffusion.</a:t>
                </a:r>
              </a:p>
              <a:p>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1143000" y="2812982"/>
                <a:ext cx="5617029" cy="1754326"/>
              </a:xfrm>
              <a:prstGeom prst="rect">
                <a:avLst/>
              </a:prstGeom>
              <a:blipFill rotWithShape="0">
                <a:blip r:embed="rId4"/>
                <a:stretch>
                  <a:fillRect l="-977" t="-1736" r="-760"/>
                </a:stretch>
              </a:blipFill>
            </p:spPr>
            <p:txBody>
              <a:bodyPr/>
              <a:lstStyle/>
              <a:p>
                <a:r>
                  <a:rPr lang="en-US">
                    <a:noFill/>
                  </a:rPr>
                  <a:t> </a:t>
                </a:r>
              </a:p>
            </p:txBody>
          </p:sp>
        </mc:Fallback>
      </mc:AlternateContent>
      <p:sp>
        <p:nvSpPr>
          <p:cNvPr id="15" name="Rectangle 14"/>
          <p:cNvSpPr/>
          <p:nvPr/>
        </p:nvSpPr>
        <p:spPr>
          <a:xfrm>
            <a:off x="457200" y="6017413"/>
            <a:ext cx="8382000" cy="230832"/>
          </a:xfrm>
          <a:prstGeom prst="rect">
            <a:avLst/>
          </a:prstGeom>
        </p:spPr>
        <p:txBody>
          <a:bodyPr wrap="square">
            <a:spAutoFit/>
          </a:bodyPr>
          <a:lstStyle/>
          <a:p>
            <a:r>
              <a:rPr lang="en-US" sz="900" dirty="0"/>
              <a:t>2. Steffens, A., and Z. P. </a:t>
            </a:r>
            <a:r>
              <a:rPr lang="en-US" sz="900" dirty="0" err="1"/>
              <a:t>Bazant</a:t>
            </a:r>
            <a:r>
              <a:rPr lang="en-US" sz="900" dirty="0"/>
              <a:t>. Mathematical Model For Kinetics of Alkali-Silica Reaction in Concrete. </a:t>
            </a:r>
            <a:r>
              <a:rPr lang="en-US" sz="900" dirty="0" err="1"/>
              <a:t>Cemente</a:t>
            </a:r>
            <a:r>
              <a:rPr lang="en-US" sz="900" dirty="0"/>
              <a:t> and Concrete Research, 2000. 30: 419-428.</a:t>
            </a:r>
            <a:endParaRPr lang="en-US" sz="900" dirty="0">
              <a:latin typeface="Garamond" panose="02020404030301010803" pitchFamily="18" charset="0"/>
            </a:endParaRPr>
          </a:p>
        </p:txBody>
      </p:sp>
      <p:pic>
        <p:nvPicPr>
          <p:cNvPr id="3" name="Picture 2"/>
          <p:cNvPicPr>
            <a:picLocks noChangeAspect="1"/>
          </p:cNvPicPr>
          <p:nvPr/>
        </p:nvPicPr>
        <p:blipFill>
          <a:blip r:embed="rId5"/>
          <a:stretch>
            <a:fillRect/>
          </a:stretch>
        </p:blipFill>
        <p:spPr>
          <a:xfrm>
            <a:off x="6440615" y="2805485"/>
            <a:ext cx="2760790" cy="2913827"/>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533399" y="4311135"/>
                <a:ext cx="5845629" cy="923330"/>
              </a:xfrm>
              <a:prstGeom prst="rect">
                <a:avLst/>
              </a:prstGeom>
            </p:spPr>
            <p:txBody>
              <a:bodyPr wrap="square">
                <a:spAutoFit/>
              </a:bodyPr>
              <a:lstStyle/>
              <a:p>
                <a:pPr marL="285750" indent="-285750">
                  <a:buFont typeface="Arial" panose="020B0604020202020204" pitchFamily="34" charset="0"/>
                  <a:buChar char="•"/>
                </a:pPr>
                <a:r>
                  <a:rPr lang="en-US" dirty="0">
                    <a:latin typeface="AdvP4C4E51"/>
                  </a:rPr>
                  <a:t>If </a:t>
                </a:r>
                <a:r>
                  <a:rPr lang="el-GR" dirty="0">
                    <a:latin typeface="AdvP4C4E51"/>
                  </a:rPr>
                  <a:t>ρ</a:t>
                </a:r>
                <a:r>
                  <a:rPr lang="en-US" sz="800" dirty="0">
                    <a:latin typeface="AdvTT5843c571"/>
                  </a:rPr>
                  <a:t>s</a:t>
                </a:r>
                <a:r>
                  <a:rPr lang="el-GR" dirty="0">
                    <a:latin typeface="Arial" panose="020B0604020202020204" pitchFamily="34" charset="0"/>
                    <a:cs typeface="Arial" panose="020B0604020202020204" pitchFamily="34" charset="0"/>
                  </a:rPr>
                  <a:t> </a:t>
                </a:r>
                <a:r>
                  <a:rPr lang="en-US" dirty="0">
                    <a:latin typeface="AdvTT5843c571"/>
                  </a:rPr>
                  <a:t>be the mass density of the reactive silica and </a:t>
                </a:r>
                <a:r>
                  <a:rPr lang="el-GR" dirty="0">
                    <a:latin typeface="AdvP4C4E51"/>
                  </a:rPr>
                  <a:t>ξ</a:t>
                </a:r>
                <a:r>
                  <a:rPr lang="en-US" sz="800" dirty="0">
                    <a:latin typeface="AdvTT5843c571"/>
                  </a:rPr>
                  <a:t>s </a:t>
                </a:r>
                <a:r>
                  <a:rPr lang="en-US" dirty="0">
                    <a:latin typeface="AdvTT5843c571"/>
                  </a:rPr>
                  <a:t>be the silica concentration, i.e. mass of reactive silica per unit volume of concrete (kg/</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oMath>
                </a14:m>
                <a:r>
                  <a:rPr lang="en-US" dirty="0">
                    <a:latin typeface="AdvTT5843c571"/>
                  </a:rPr>
                  <a:t>) then,</a:t>
                </a: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33399" y="4311135"/>
                <a:ext cx="5845629" cy="923330"/>
              </a:xfrm>
              <a:prstGeom prst="rect">
                <a:avLst/>
              </a:prstGeom>
              <a:blipFill rotWithShape="0">
                <a:blip r:embed="rId6"/>
                <a:stretch>
                  <a:fillRect l="-626" t="-3289" r="-1773" b="-8553"/>
                </a:stretch>
              </a:blipFill>
            </p:spPr>
            <p:txBody>
              <a:bodyPr/>
              <a:lstStyle/>
              <a:p>
                <a:r>
                  <a:rPr lang="en-US">
                    <a:noFill/>
                  </a:rPr>
                  <a:t> </a:t>
                </a:r>
              </a:p>
            </p:txBody>
          </p:sp>
        </mc:Fallback>
      </mc:AlternateContent>
      <p:pic>
        <p:nvPicPr>
          <p:cNvPr id="5" name="Picture 4"/>
          <p:cNvPicPr>
            <a:picLocks noChangeAspect="1"/>
          </p:cNvPicPr>
          <p:nvPr/>
        </p:nvPicPr>
        <p:blipFill>
          <a:blip r:embed="rId7"/>
          <a:stretch>
            <a:fillRect/>
          </a:stretch>
        </p:blipFill>
        <p:spPr>
          <a:xfrm>
            <a:off x="914400" y="5234465"/>
            <a:ext cx="1447800" cy="581025"/>
          </a:xfrm>
          <a:prstGeom prst="rect">
            <a:avLst/>
          </a:prstGeom>
        </p:spPr>
      </p:pic>
    </p:spTree>
    <p:extLst>
      <p:ext uri="{BB962C8B-B14F-4D97-AF65-F5344CB8AC3E}">
        <p14:creationId xmlns:p14="http://schemas.microsoft.com/office/powerpoint/2010/main" val="2831572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884238"/>
                <a:ext cx="8229600" cy="715962"/>
              </a:xfrm>
            </p:spPr>
            <p:txBody>
              <a:bodyPr>
                <a:normAutofit/>
              </a:bodyPr>
              <a:lstStyle/>
              <a:p>
                <a:r>
                  <a:rPr lang="en-US" sz="2400" dirty="0"/>
                  <a:t>ASR expansion proposed by Victor E. </a:t>
                </a:r>
                <a:r>
                  <a:rPr lang="en-US" sz="2400" dirty="0" err="1"/>
                  <a:t>Saouma</a:t>
                </a:r>
                <a:r>
                  <a:rPr lang="en-US" sz="2400" dirty="0"/>
                  <a:t> </a:t>
                </a:r>
                <a14:m>
                  <m:oMath xmlns:m="http://schemas.openxmlformats.org/officeDocument/2006/math">
                    <m:sSup>
                      <m:sSupPr>
                        <m:ctrlPr>
                          <a:rPr lang="en-US" sz="2400" i="1">
                            <a:latin typeface="Cambria Math" panose="02040503050406030204" pitchFamily="18" charset="0"/>
                            <a:ea typeface="Garamond" charset="0"/>
                            <a:cs typeface="Garamond" charset="0"/>
                          </a:rPr>
                        </m:ctrlPr>
                      </m:sSupPr>
                      <m:e>
                        <m:r>
                          <m:rPr>
                            <m:nor/>
                          </m:rPr>
                          <a:rPr lang="en-US" sz="2400" b="1" dirty="0"/>
                          <m:t>et</m:t>
                        </m:r>
                        <m:r>
                          <m:rPr>
                            <m:nor/>
                          </m:rPr>
                          <a:rPr lang="en-US" sz="2400" b="1" dirty="0"/>
                          <m:t> </m:t>
                        </m:r>
                        <m:r>
                          <m:rPr>
                            <m:nor/>
                          </m:rPr>
                          <a:rPr lang="en-US" sz="2400" b="1" dirty="0"/>
                          <m:t>al</m:t>
                        </m:r>
                        <m:r>
                          <m:rPr>
                            <m:nor/>
                          </m:rPr>
                          <a:rPr lang="en-US" sz="2400" dirty="0"/>
                          <m:t>.</m:t>
                        </m:r>
                      </m:e>
                      <m:sup>
                        <m:r>
                          <a:rPr lang="en-US" sz="2400" b="0" i="0" dirty="0" smtClean="0">
                            <a:latin typeface="Cambria Math" panose="02040503050406030204" pitchFamily="18" charset="0"/>
                          </a:rPr>
                          <m:t>3</m:t>
                        </m:r>
                      </m:sup>
                    </m:sSup>
                  </m:oMath>
                </a14:m>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884238"/>
                <a:ext cx="8229600" cy="715962"/>
              </a:xfrm>
              <a:blipFill rotWithShape="0">
                <a:blip r:embed="rId3"/>
                <a:stretch>
                  <a:fillRect b="-4237"/>
                </a:stretch>
              </a:blipFill>
            </p:spPr>
            <p:txBody>
              <a:bodyPr/>
              <a:lstStyle/>
              <a:p>
                <a:r>
                  <a:rPr lang="en-US">
                    <a:noFill/>
                  </a:rPr>
                  <a:t> </a:t>
                </a:r>
              </a:p>
            </p:txBody>
          </p:sp>
        </mc:Fallback>
      </mc:AlternateContent>
      <p:sp>
        <p:nvSpPr>
          <p:cNvPr id="7" name="TextBox 6"/>
          <p:cNvSpPr txBox="1"/>
          <p:nvPr/>
        </p:nvSpPr>
        <p:spPr>
          <a:xfrm>
            <a:off x="533400" y="1611965"/>
            <a:ext cx="8077200"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Attempts to develop a mathematical framework through which the reaction kinetics can be better understood</a:t>
            </a:r>
          </a:p>
        </p:txBody>
      </p:sp>
      <p:sp>
        <p:nvSpPr>
          <p:cNvPr id="15" name="Rectangle 14"/>
          <p:cNvSpPr/>
          <p:nvPr/>
        </p:nvSpPr>
        <p:spPr>
          <a:xfrm>
            <a:off x="304800" y="5709192"/>
            <a:ext cx="8382000" cy="507831"/>
          </a:xfrm>
          <a:prstGeom prst="rect">
            <a:avLst/>
          </a:prstGeom>
        </p:spPr>
        <p:txBody>
          <a:bodyPr wrap="square">
            <a:spAutoFit/>
          </a:bodyPr>
          <a:lstStyle/>
          <a:p>
            <a:r>
              <a:rPr lang="en-US" sz="900" dirty="0"/>
              <a:t>3. </a:t>
            </a:r>
            <a:r>
              <a:rPr lang="en-US" sz="900" dirty="0" err="1"/>
              <a:t>Saouma</a:t>
            </a:r>
            <a:r>
              <a:rPr lang="en-US" sz="900" dirty="0"/>
              <a:t>, V. E., R.A. Martin, M. A. Hariri-</a:t>
            </a:r>
            <a:r>
              <a:rPr lang="en-US" sz="900" dirty="0" err="1"/>
              <a:t>Ardebili</a:t>
            </a:r>
            <a:r>
              <a:rPr lang="en-US" sz="900" dirty="0"/>
              <a:t>, and T. Katayama. A Mathematical Model For The Kinetics of The Alkali–Silica Chemical Reaction. </a:t>
            </a:r>
            <a:r>
              <a:rPr lang="en-US" sz="900" i="1" dirty="0"/>
              <a:t>Cement and Concrete Research,</a:t>
            </a:r>
            <a:r>
              <a:rPr lang="en-US" sz="900" dirty="0"/>
              <a:t> 2015. 68:184-195</a:t>
            </a:r>
          </a:p>
          <a:p>
            <a:r>
              <a:rPr lang="en-US" sz="900" dirty="0">
                <a:latin typeface="Garamond" panose="02020404030301010803" pitchFamily="18" charset="0"/>
              </a:rPr>
              <a:t>4. </a:t>
            </a:r>
            <a:r>
              <a:rPr lang="en-US" sz="900" dirty="0"/>
              <a:t>B. Capra, J.P. </a:t>
            </a:r>
            <a:r>
              <a:rPr lang="en-US" sz="900" dirty="0" err="1"/>
              <a:t>Bournazel</a:t>
            </a:r>
            <a:r>
              <a:rPr lang="en-US" sz="900" dirty="0"/>
              <a:t>, Modeling of induced mechanical effects of alkali–aggregate reactions, </a:t>
            </a:r>
            <a:r>
              <a:rPr lang="en-US" sz="900" dirty="0" err="1"/>
              <a:t>Cem</a:t>
            </a:r>
            <a:r>
              <a:rPr lang="en-US" sz="900" dirty="0"/>
              <a:t>. </a:t>
            </a:r>
            <a:r>
              <a:rPr lang="en-US" sz="900" dirty="0" err="1"/>
              <a:t>Concr</a:t>
            </a:r>
            <a:r>
              <a:rPr lang="en-US" sz="900" dirty="0"/>
              <a:t>. Res. 28 (2) (1998) 251–260.</a:t>
            </a:r>
          </a:p>
        </p:txBody>
      </p:sp>
      <mc:AlternateContent xmlns:mc="http://schemas.openxmlformats.org/markup-compatibility/2006" xmlns:a14="http://schemas.microsoft.com/office/drawing/2010/main">
        <mc:Choice Requires="a14">
          <p:sp>
            <p:nvSpPr>
              <p:cNvPr id="6" name="Rectangle 5"/>
              <p:cNvSpPr/>
              <p:nvPr/>
            </p:nvSpPr>
            <p:spPr>
              <a:xfrm>
                <a:off x="518160" y="2270061"/>
                <a:ext cx="8438606" cy="3154582"/>
              </a:xfrm>
              <a:prstGeom prst="rect">
                <a:avLst/>
              </a:prstGeom>
            </p:spPr>
            <p:txBody>
              <a:bodyPr wrap="square">
                <a:spAutoFit/>
              </a:bodyPr>
              <a:lstStyle/>
              <a:p>
                <a:r>
                  <a:rPr lang="en-US" u="sng" dirty="0">
                    <a:latin typeface="AdvTT94c8263f.I"/>
                  </a:rPr>
                  <a:t>With macro-scale kinetics:</a:t>
                </a:r>
              </a:p>
              <a:p>
                <a:r>
                  <a:rPr lang="en-US" dirty="0"/>
                  <a:t>One of the earliest model was proposed by Capra and </a:t>
                </a:r>
                <a14:m>
                  <m:oMath xmlns:m="http://schemas.openxmlformats.org/officeDocument/2006/math">
                    <m:sSup>
                      <m:sSupPr>
                        <m:ctrlPr>
                          <a:rPr lang="en-US" i="1" smtClean="0">
                            <a:solidFill>
                              <a:srgbClr val="191917"/>
                            </a:solidFill>
                            <a:latin typeface="Cambria Math" panose="02040503050406030204" pitchFamily="18" charset="0"/>
                          </a:rPr>
                        </m:ctrlPr>
                      </m:sSupPr>
                      <m:e>
                        <m:r>
                          <m:rPr>
                            <m:nor/>
                          </m:rPr>
                          <a:rPr lang="en-US" dirty="0"/>
                          <m:t>Bournazel</m:t>
                        </m:r>
                      </m:e>
                      <m:sup>
                        <m:r>
                          <a:rPr lang="en-US" b="0" i="1" smtClean="0">
                            <a:solidFill>
                              <a:srgbClr val="191917"/>
                            </a:solidFill>
                            <a:latin typeface="Cambria Math" panose="02040503050406030204" pitchFamily="18" charset="0"/>
                          </a:rPr>
                          <m:t>4</m:t>
                        </m:r>
                      </m:sup>
                    </m:sSup>
                  </m:oMath>
                </a14:m>
                <a:endParaRPr lang="en-US" dirty="0">
                  <a:solidFill>
                    <a:srgbClr val="191917"/>
                  </a:solidFill>
                </a:endParaRPr>
              </a:p>
              <a:p>
                <a:endParaRPr lang="en-US" dirty="0">
                  <a:solidFill>
                    <a:srgbClr val="191917"/>
                  </a:solidFill>
                </a:endParaRPr>
              </a:p>
              <a:p>
                <a:endParaRPr lang="en-US" dirty="0"/>
              </a:p>
              <a:p>
                <a14:m>
                  <m:oMath xmlns:m="http://schemas.openxmlformats.org/officeDocument/2006/math">
                    <m:r>
                      <m:rPr>
                        <m:nor/>
                      </m:rPr>
                      <a:rPr lang="en-US" dirty="0"/>
                      <m:t>ε</m:t>
                    </m:r>
                    <m:r>
                      <a:rPr lang="en-US" i="1" dirty="0">
                        <a:latin typeface="Cambria Math" panose="02040503050406030204" pitchFamily="18" charset="0"/>
                      </a:rPr>
                      <m:t> </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𝑡</m:t>
                        </m:r>
                        <m:r>
                          <a:rPr lang="en-US" b="0" i="1" dirty="0" smtClean="0">
                            <a:latin typeface="Cambria Math" panose="02040503050406030204" pitchFamily="18" charset="0"/>
                          </a:rPr>
                          <m:t>,</m:t>
                        </m:r>
                        <m:r>
                          <m:rPr>
                            <m:nor/>
                          </m:rPr>
                          <a:rPr lang="en-US" dirty="0"/>
                          <m:t>θ</m:t>
                        </m:r>
                      </m:e>
                    </m:d>
                    <m:r>
                      <a:rPr lang="en-US" b="0" i="1" dirty="0"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m:rPr>
                            <m:nor/>
                          </m:rPr>
                          <a:rPr lang="en-US" smtClean="0">
                            <a:latin typeface="Cambria Math" panose="02040503050406030204" pitchFamily="18" charset="0"/>
                          </a:rPr>
                          <m:t>A</m:t>
                        </m:r>
                        <m:r>
                          <m:rPr>
                            <m:nor/>
                          </m:rPr>
                          <a:rPr lang="en-US" baseline="-25000" dirty="0" smtClean="0">
                            <a:latin typeface="Times New Roman" panose="02020603050405020304" pitchFamily="18" charset="0"/>
                            <a:ea typeface="Calibri" panose="020F0502020204030204" pitchFamily="34" charset="0"/>
                            <a:cs typeface="Times New Roman" panose="02020603050405020304" pitchFamily="18" charset="0"/>
                          </a:rPr>
                          <m:t>0</m:t>
                        </m:r>
                      </m:den>
                    </m:f>
                    <m:r>
                      <m:rPr>
                        <m:nor/>
                      </m:rPr>
                      <a:rPr lang="en-US" dirty="0">
                        <a:latin typeface="Arial" panose="020B0604020202020204" pitchFamily="34" charset="0"/>
                        <a:cs typeface="Arial" panose="020B0604020202020204" pitchFamily="34" charset="0"/>
                      </a:rPr>
                      <m:t>(</m:t>
                    </m:r>
                    <m:r>
                      <m:rPr>
                        <m:nor/>
                      </m:rPr>
                      <a:rPr lang="en-US" b="0" i="0" dirty="0" smtClean="0">
                        <a:latin typeface="Arial" panose="020B0604020202020204" pitchFamily="34" charset="0"/>
                        <a:cs typeface="Arial" panose="020B0604020202020204" pitchFamily="34" charset="0"/>
                      </a:rPr>
                      <m:t>1−</m:t>
                    </m:r>
                    <m:r>
                      <m:rPr>
                        <m:nor/>
                      </m:rPr>
                      <a:rPr lang="en-US">
                        <a:latin typeface="Cambria Math" panose="02040503050406030204" pitchFamily="18" charset="0"/>
                      </a:rPr>
                      <m:t>A</m:t>
                    </m:r>
                    <m:r>
                      <m:rPr>
                        <m:nor/>
                      </m:rPr>
                      <a:rPr lang="en-US" baseline="-25000" dirty="0">
                        <a:latin typeface="Times New Roman" panose="02020603050405020304" pitchFamily="18" charset="0"/>
                        <a:ea typeface="Calibri" panose="020F0502020204030204" pitchFamily="34" charset="0"/>
                        <a:cs typeface="Times New Roman" panose="02020603050405020304" pitchFamily="18" charset="0"/>
                      </a:rPr>
                      <m:t>0</m:t>
                    </m:r>
                    <m:r>
                      <m:rPr>
                        <m:nor/>
                      </m:rPr>
                      <a:rPr lang="en-US" b="0" i="0" dirty="0" smtClean="0">
                        <a:latin typeface="Arial" panose="020B0604020202020204" pitchFamily="34" charset="0"/>
                        <a:cs typeface="Arial" panose="020B0604020202020204" pitchFamily="34"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m:rPr>
                            <m:nor/>
                          </m:rPr>
                          <a:rPr lang="en-US" dirty="0">
                            <a:latin typeface="Arial" panose="020B0604020202020204" pitchFamily="34" charset="0"/>
                            <a:cs typeface="Arial" panose="020B0604020202020204" pitchFamily="34" charset="0"/>
                          </a:rPr>
                          <m:t>−</m:t>
                        </m:r>
                        <m:r>
                          <m:rPr>
                            <m:nor/>
                          </m:rPr>
                          <a:rPr lang="en-US" dirty="0">
                            <a:latin typeface="Arial" panose="020B0604020202020204" pitchFamily="34" charset="0"/>
                            <a:cs typeface="Arial" panose="020B0604020202020204" pitchFamily="34" charset="0"/>
                          </a:rPr>
                          <m:t>k</m:t>
                        </m:r>
                        <m:r>
                          <m:rPr>
                            <m:nor/>
                          </m:rPr>
                          <a:rPr lang="en-US" baseline="-25000" dirty="0">
                            <a:latin typeface="Times New Roman" panose="02020603050405020304" pitchFamily="18" charset="0"/>
                            <a:ea typeface="Calibri" panose="020F0502020204030204" pitchFamily="34" charset="0"/>
                            <a:cs typeface="Times New Roman" panose="02020603050405020304" pitchFamily="18" charset="0"/>
                          </a:rPr>
                          <m:t>0</m:t>
                        </m:r>
                        <m:sSup>
                          <m:sSupPr>
                            <m:ctrlPr>
                              <a:rPr lang="en-US" i="1">
                                <a:latin typeface="Cambria Math" panose="02040503050406030204" pitchFamily="18" charset="0"/>
                              </a:rPr>
                            </m:ctrlPr>
                          </m:sSupPr>
                          <m:e>
                            <m:r>
                              <a:rPr lang="en-US" i="1">
                                <a:latin typeface="Cambria Math" panose="02040503050406030204" pitchFamily="18" charset="0"/>
                              </a:rPr>
                              <m:t>𝑒</m:t>
                            </m:r>
                          </m:e>
                          <m:sup>
                            <m:r>
                              <m:rPr>
                                <m:nor/>
                              </m:rPr>
                              <a:rPr lang="en-US" dirty="0">
                                <a:latin typeface="Arial" panose="020B0604020202020204" pitchFamily="34" charset="0"/>
                                <a:cs typeface="Arial" panose="020B0604020202020204" pitchFamily="34" charset="0"/>
                              </a:rPr>
                              <m:t>−</m:t>
                            </m:r>
                            <m:r>
                              <m:rPr>
                                <m:nor/>
                              </m:rPr>
                              <a:rPr lang="en-US" b="0" i="0" dirty="0" smtClean="0">
                                <a:latin typeface="Arial" panose="020B0604020202020204" pitchFamily="34" charset="0"/>
                                <a:cs typeface="Arial" panose="020B0604020202020204" pitchFamily="34" charset="0"/>
                              </a:rPr>
                              <m:t>E</m:t>
                            </m:r>
                            <m:r>
                              <m:rPr>
                                <m:nor/>
                              </m:rPr>
                              <a:rPr lang="en-US" b="0" i="0" baseline="-25000" dirty="0" smtClean="0">
                                <a:latin typeface="Times New Roman" panose="02020603050405020304" pitchFamily="18" charset="0"/>
                                <a:ea typeface="Calibri" panose="020F0502020204030204" pitchFamily="34" charset="0"/>
                                <a:cs typeface="Times New Roman" panose="02020603050405020304" pitchFamily="18" charset="0"/>
                              </a:rPr>
                              <m:t>a</m:t>
                            </m:r>
                            <m:r>
                              <m:rPr>
                                <m:nor/>
                              </m:rPr>
                              <a:rPr lang="en-US" dirty="0">
                                <a:latin typeface="Arial" panose="020B0604020202020204" pitchFamily="34" charset="0"/>
                                <a:cs typeface="Arial" panose="020B0604020202020204" pitchFamily="34" charset="0"/>
                              </a:rPr>
                              <m:t>/(</m:t>
                            </m:r>
                            <m:r>
                              <m:rPr>
                                <m:nor/>
                              </m:rPr>
                              <a:rPr lang="en-US" b="0" i="0" dirty="0" smtClean="0">
                                <a:latin typeface="Arial" panose="020B0604020202020204" pitchFamily="34" charset="0"/>
                                <a:cs typeface="Arial" panose="020B0604020202020204" pitchFamily="34" charset="0"/>
                              </a:rPr>
                              <m:t>R</m:t>
                            </m:r>
                            <m:r>
                              <m:rPr>
                                <m:nor/>
                              </m:rPr>
                              <a:rPr lang="en-US" b="0" i="0" baseline="-25000" dirty="0" smtClean="0">
                                <a:latin typeface="Times New Roman" panose="02020603050405020304" pitchFamily="18" charset="0"/>
                                <a:ea typeface="Calibri" panose="020F0502020204030204" pitchFamily="34" charset="0"/>
                                <a:cs typeface="Times New Roman" panose="02020603050405020304" pitchFamily="18" charset="0"/>
                              </a:rPr>
                              <m:t>g</m:t>
                            </m:r>
                            <m:r>
                              <m:rPr>
                                <m:nor/>
                              </m:rPr>
                              <a:rPr lang="en-US" b="0" i="0" dirty="0" smtClean="0">
                                <a:latin typeface="Arial" panose="020B0604020202020204" pitchFamily="34" charset="0"/>
                                <a:cs typeface="Arial" panose="020B0604020202020204" pitchFamily="34" charset="0"/>
                              </a:rPr>
                              <m:t>t</m:t>
                            </m:r>
                            <m:r>
                              <m:rPr>
                                <m:nor/>
                              </m:rPr>
                              <a:rPr lang="en-US" dirty="0">
                                <a:latin typeface="Arial" panose="020B0604020202020204" pitchFamily="34" charset="0"/>
                                <a:cs typeface="Arial" panose="020B0604020202020204" pitchFamily="34" charset="0"/>
                              </a:rPr>
                              <m:t>)</m:t>
                            </m:r>
                          </m:sup>
                        </m:sSup>
                      </m:sup>
                    </m:sSup>
                  </m:oMath>
                </a14:m>
                <a:r>
                  <a:rPr lang="en-US" dirty="0"/>
                  <a:t>)</a:t>
                </a:r>
                <a:r>
                  <a:rPr lang="en-US" dirty="0">
                    <a:solidFill>
                      <a:srgbClr val="191917"/>
                    </a:solidFill>
                  </a:rPr>
                  <a:t> </a:t>
                </a:r>
                <a14:m>
                  <m:oMath xmlns:m="http://schemas.openxmlformats.org/officeDocument/2006/math">
                    <m:sSup>
                      <m:sSupPr>
                        <m:ctrlPr>
                          <a:rPr lang="en-US" i="1">
                            <a:solidFill>
                              <a:srgbClr val="191917"/>
                            </a:solidFill>
                            <a:latin typeface="Cambria Math" panose="02040503050406030204" pitchFamily="18" charset="0"/>
                          </a:rPr>
                        </m:ctrlPr>
                      </m:sSupPr>
                      <m:e>
                        <m:r>
                          <m:rPr>
                            <m:nor/>
                          </m:rPr>
                          <a:rPr lang="en-US" dirty="0"/>
                          <m:t>ε</m:t>
                        </m:r>
                      </m:e>
                      <m:sup>
                        <m:r>
                          <m:rPr>
                            <m:nor/>
                          </m:rPr>
                          <a:rPr lang="en-US" dirty="0"/>
                          <m:t>∞</m:t>
                        </m:r>
                      </m:sup>
                    </m:sSup>
                  </m:oMath>
                </a14:m>
                <a:endParaRPr lang="en-US" dirty="0"/>
              </a:p>
              <a:p>
                <a:endParaRPr lang="en-US" dirty="0"/>
              </a:p>
              <a:p>
                <a:r>
                  <a:rPr lang="en-US" dirty="0"/>
                  <a:t>where </a:t>
                </a:r>
                <a14:m>
                  <m:oMath xmlns:m="http://schemas.openxmlformats.org/officeDocument/2006/math">
                    <m:sSup>
                      <m:sSupPr>
                        <m:ctrlPr>
                          <a:rPr lang="en-US" i="1">
                            <a:solidFill>
                              <a:srgbClr val="191917"/>
                            </a:solidFill>
                            <a:latin typeface="Cambria Math" panose="02040503050406030204" pitchFamily="18" charset="0"/>
                          </a:rPr>
                        </m:ctrlPr>
                      </m:sSupPr>
                      <m:e>
                        <m:r>
                          <m:rPr>
                            <m:nor/>
                          </m:rPr>
                          <a:rPr lang="en-US" dirty="0"/>
                          <m:t>ε</m:t>
                        </m:r>
                      </m:e>
                      <m:sup>
                        <m:r>
                          <m:rPr>
                            <m:nor/>
                          </m:rPr>
                          <a:rPr lang="en-US" dirty="0"/>
                          <m:t>∞</m:t>
                        </m:r>
                      </m:sup>
                    </m:sSup>
                  </m:oMath>
                </a14:m>
                <a:r>
                  <a:rPr lang="en-US" dirty="0"/>
                  <a:t> is the maximum expansion, </a:t>
                </a:r>
              </a:p>
              <a:p>
                <a:r>
                  <a:rPr lang="en-US" dirty="0"/>
                  <a:t>            </a:t>
                </a:r>
                <a14:m>
                  <m:oMath xmlns:m="http://schemas.openxmlformats.org/officeDocument/2006/math">
                    <m:sSubSup>
                      <m:sSubSupPr>
                        <m:ctrlPr>
                          <a:rPr lang="en-US" i="1" dirty="0">
                            <a:latin typeface="Cambria Math" panose="02040503050406030204" pitchFamily="18" charset="0"/>
                            <a:ea typeface="Cambria Math" panose="02040503050406030204" pitchFamily="18" charset="0"/>
                            <a:cs typeface="Arial" panose="020B0604020202020204" pitchFamily="34" charset="0"/>
                          </a:rPr>
                        </m:ctrlPr>
                      </m:sSubSupPr>
                      <m:e>
                        <m:r>
                          <m:rPr>
                            <m:nor/>
                          </m:rPr>
                          <a:rPr lang="en-US" dirty="0"/>
                          <m:t>A</m:t>
                        </m:r>
                      </m:e>
                      <m:sub>
                        <m:r>
                          <a:rPr lang="en-US" b="0" i="0" dirty="0" smtClean="0">
                            <a:latin typeface="Cambria Math" panose="02040503050406030204" pitchFamily="18" charset="0"/>
                            <a:ea typeface="Cambria Math" panose="02040503050406030204" pitchFamily="18" charset="0"/>
                            <a:cs typeface="Arial" panose="020B0604020202020204" pitchFamily="34" charset="0"/>
                          </a:rPr>
                          <m:t>0</m:t>
                        </m:r>
                      </m:sub>
                      <m:sup/>
                    </m:sSubSup>
                  </m:oMath>
                </a14:m>
                <a:r>
                  <a:rPr lang="en-US" dirty="0"/>
                  <a:t> is a constant to be experimentally determined,</a:t>
                </a:r>
              </a:p>
              <a:p>
                <a:r>
                  <a:rPr lang="en-US" dirty="0"/>
                  <a:t>            θ is the absolute temperature, and</a:t>
                </a:r>
              </a:p>
              <a:p>
                <a14:m>
                  <m:oMath xmlns:m="http://schemas.openxmlformats.org/officeDocument/2006/math">
                    <m:sSubSup>
                      <m:sSubSupPr>
                        <m:ctrlPr>
                          <a:rPr lang="en-US" i="1" dirty="0" smtClean="0">
                            <a:latin typeface="Cambria Math" panose="02040503050406030204" pitchFamily="18" charset="0"/>
                            <a:ea typeface="Cambria Math" panose="02040503050406030204" pitchFamily="18" charset="0"/>
                            <a:cs typeface="Arial" panose="020B0604020202020204" pitchFamily="34" charset="0"/>
                          </a:rPr>
                        </m:ctrlPr>
                      </m:sSubSupPr>
                      <m:e>
                        <m:r>
                          <m:rPr>
                            <m:nor/>
                          </m:rPr>
                          <a:rPr lang="en-US" b="0" i="0" dirty="0" smtClean="0">
                            <a:latin typeface="Cambria Math" panose="02040503050406030204" pitchFamily="18" charset="0"/>
                            <a:ea typeface="Cambria Math" panose="02040503050406030204" pitchFamily="18" charset="0"/>
                            <a:cs typeface="Arial" panose="020B0604020202020204" pitchFamily="34" charset="0"/>
                          </a:rPr>
                          <m:t>            </m:t>
                        </m:r>
                        <m:r>
                          <m:rPr>
                            <m:nor/>
                          </m:rPr>
                          <a:rPr lang="en-US" b="0" i="0" dirty="0" smtClean="0"/>
                          <m:t>k</m:t>
                        </m:r>
                      </m:e>
                      <m:sub>
                        <m:r>
                          <a:rPr lang="en-US" dirty="0">
                            <a:latin typeface="Cambria Math" panose="02040503050406030204" pitchFamily="18" charset="0"/>
                            <a:ea typeface="Cambria Math" panose="02040503050406030204" pitchFamily="18" charset="0"/>
                            <a:cs typeface="Arial" panose="020B0604020202020204" pitchFamily="34" charset="0"/>
                          </a:rPr>
                          <m:t>0</m:t>
                        </m:r>
                      </m:sub>
                      <m:sup/>
                    </m:sSubSup>
                  </m:oMath>
                </a14:m>
                <a:r>
                  <a:rPr lang="en-US" dirty="0"/>
                  <a:t> is the reaction rate</a:t>
                </a:r>
              </a:p>
            </p:txBody>
          </p:sp>
        </mc:Choice>
        <mc:Fallback xmlns="">
          <p:sp>
            <p:nvSpPr>
              <p:cNvPr id="6" name="Rectangle 5"/>
              <p:cNvSpPr>
                <a:spLocks noRot="1" noChangeAspect="1" noMove="1" noResize="1" noEditPoints="1" noAdjustHandles="1" noChangeArrowheads="1" noChangeShapeType="1" noTextEdit="1"/>
              </p:cNvSpPr>
              <p:nvPr/>
            </p:nvSpPr>
            <p:spPr>
              <a:xfrm>
                <a:off x="518160" y="2270061"/>
                <a:ext cx="8438606" cy="3154582"/>
              </a:xfrm>
              <a:prstGeom prst="rect">
                <a:avLst/>
              </a:prstGeom>
              <a:blipFill rotWithShape="0">
                <a:blip r:embed="rId4"/>
                <a:stretch>
                  <a:fillRect l="-578" t="-965" b="-2124"/>
                </a:stretch>
              </a:blipFill>
            </p:spPr>
            <p:txBody>
              <a:bodyPr/>
              <a:lstStyle/>
              <a:p>
                <a:r>
                  <a:rPr lang="en-US">
                    <a:noFill/>
                  </a:rPr>
                  <a:t> </a:t>
                </a:r>
              </a:p>
            </p:txBody>
          </p:sp>
        </mc:Fallback>
      </mc:AlternateContent>
    </p:spTree>
    <p:extLst>
      <p:ext uri="{BB962C8B-B14F-4D97-AF65-F5344CB8AC3E}">
        <p14:creationId xmlns:p14="http://schemas.microsoft.com/office/powerpoint/2010/main" val="2104586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884238"/>
                <a:ext cx="8229600" cy="715962"/>
              </a:xfrm>
            </p:spPr>
            <p:txBody>
              <a:bodyPr>
                <a:normAutofit/>
              </a:bodyPr>
              <a:lstStyle/>
              <a:p>
                <a:r>
                  <a:rPr lang="en-US" sz="2400" dirty="0"/>
                  <a:t>ASR expansion proposed by Victor E. </a:t>
                </a:r>
                <a:r>
                  <a:rPr lang="en-US" sz="2400" dirty="0" err="1"/>
                  <a:t>Saouma</a:t>
                </a:r>
                <a:r>
                  <a:rPr lang="en-US" sz="2400" dirty="0"/>
                  <a:t> </a:t>
                </a:r>
                <a14:m>
                  <m:oMath xmlns:m="http://schemas.openxmlformats.org/officeDocument/2006/math">
                    <m:sSup>
                      <m:sSupPr>
                        <m:ctrlPr>
                          <a:rPr lang="en-US" sz="2400" i="1">
                            <a:latin typeface="Cambria Math" panose="02040503050406030204" pitchFamily="18" charset="0"/>
                            <a:ea typeface="Garamond" charset="0"/>
                            <a:cs typeface="Garamond" charset="0"/>
                          </a:rPr>
                        </m:ctrlPr>
                      </m:sSupPr>
                      <m:e>
                        <m:r>
                          <m:rPr>
                            <m:nor/>
                          </m:rPr>
                          <a:rPr lang="en-US" sz="2400" b="1" dirty="0"/>
                          <m:t>et</m:t>
                        </m:r>
                        <m:r>
                          <m:rPr>
                            <m:nor/>
                          </m:rPr>
                          <a:rPr lang="en-US" sz="2400" b="1" dirty="0"/>
                          <m:t> </m:t>
                        </m:r>
                        <m:r>
                          <m:rPr>
                            <m:nor/>
                          </m:rPr>
                          <a:rPr lang="en-US" sz="2400" b="1" dirty="0"/>
                          <m:t>al</m:t>
                        </m:r>
                        <m:r>
                          <m:rPr>
                            <m:nor/>
                          </m:rPr>
                          <a:rPr lang="en-US" sz="2400" dirty="0"/>
                          <m:t>.</m:t>
                        </m:r>
                      </m:e>
                      <m:sup>
                        <m:r>
                          <a:rPr lang="en-US" sz="2400" dirty="0">
                            <a:latin typeface="Cambria Math" panose="02040503050406030204" pitchFamily="18" charset="0"/>
                          </a:rPr>
                          <m:t>3</m:t>
                        </m:r>
                      </m:sup>
                    </m:sSup>
                  </m:oMath>
                </a14:m>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884238"/>
                <a:ext cx="8229600" cy="715962"/>
              </a:xfrm>
              <a:blipFill rotWithShape="0">
                <a:blip r:embed="rId3"/>
                <a:stretch>
                  <a:fillRect b="-4237"/>
                </a:stretch>
              </a:blipFill>
            </p:spPr>
            <p:txBody>
              <a:bodyPr/>
              <a:lstStyle/>
              <a:p>
                <a:r>
                  <a:rPr lang="en-US">
                    <a:noFill/>
                  </a:rPr>
                  <a:t> </a:t>
                </a:r>
              </a:p>
            </p:txBody>
          </p:sp>
        </mc:Fallback>
      </mc:AlternateContent>
      <p:sp>
        <p:nvSpPr>
          <p:cNvPr id="15" name="Rectangle 14"/>
          <p:cNvSpPr/>
          <p:nvPr/>
        </p:nvSpPr>
        <p:spPr>
          <a:xfrm>
            <a:off x="304800" y="5649351"/>
            <a:ext cx="8382000" cy="646331"/>
          </a:xfrm>
          <a:prstGeom prst="rect">
            <a:avLst/>
          </a:prstGeom>
        </p:spPr>
        <p:txBody>
          <a:bodyPr wrap="square">
            <a:spAutoFit/>
          </a:bodyPr>
          <a:lstStyle/>
          <a:p>
            <a:r>
              <a:rPr lang="en-US" sz="900" dirty="0"/>
              <a:t>3. </a:t>
            </a:r>
            <a:r>
              <a:rPr lang="en-US" sz="900" dirty="0" err="1"/>
              <a:t>Saouma</a:t>
            </a:r>
            <a:r>
              <a:rPr lang="en-US" sz="900" dirty="0"/>
              <a:t>, V. E., R.A. Martin, M. A. Hariri-</a:t>
            </a:r>
            <a:r>
              <a:rPr lang="en-US" sz="900" dirty="0" err="1"/>
              <a:t>Ardebili</a:t>
            </a:r>
            <a:r>
              <a:rPr lang="en-US" sz="900" dirty="0"/>
              <a:t>, and T. Katayama. A Mathematical Model For The Kinetics of The Alkali–Silica Chemical Reaction. </a:t>
            </a:r>
            <a:r>
              <a:rPr lang="en-US" sz="900" i="1" dirty="0"/>
              <a:t>Cement and Concrete Research,</a:t>
            </a:r>
            <a:r>
              <a:rPr lang="en-US" sz="900" dirty="0"/>
              <a:t> 2015. 68:184-195</a:t>
            </a:r>
            <a:endParaRPr lang="en-US" sz="900" dirty="0">
              <a:latin typeface="Garamond" panose="02020404030301010803" pitchFamily="18" charset="0"/>
            </a:endParaRPr>
          </a:p>
          <a:p>
            <a:r>
              <a:rPr lang="en-US" sz="900" dirty="0">
                <a:latin typeface="Garamond" panose="02020404030301010803" pitchFamily="18" charset="0"/>
              </a:rPr>
              <a:t>5. </a:t>
            </a:r>
            <a:r>
              <a:rPr lang="fr-FR" sz="900" dirty="0"/>
              <a:t>C. </a:t>
            </a:r>
            <a:r>
              <a:rPr lang="fr-FR" sz="900" dirty="0" err="1"/>
              <a:t>Larive</a:t>
            </a:r>
            <a:r>
              <a:rPr lang="fr-FR" sz="900" dirty="0"/>
              <a:t>, Apports Combinés de l'</a:t>
            </a:r>
            <a:r>
              <a:rPr lang="fr-FR" sz="900" dirty="0" err="1"/>
              <a:t>Experimentation</a:t>
            </a:r>
            <a:r>
              <a:rPr lang="fr-FR" sz="900" dirty="0"/>
              <a:t> et de la Modélisation à la </a:t>
            </a:r>
            <a:r>
              <a:rPr lang="fr-FR" sz="900" dirty="0" err="1"/>
              <a:t>Comprehension</a:t>
            </a:r>
            <a:r>
              <a:rPr lang="fr-FR" sz="900" dirty="0"/>
              <a:t> </a:t>
            </a:r>
            <a:r>
              <a:rPr lang="fr-FR" sz="900" dirty="0" err="1"/>
              <a:t>del'Alcali</a:t>
            </a:r>
            <a:r>
              <a:rPr lang="fr-FR" sz="900" dirty="0"/>
              <a:t>-Réaction et de ses Effets Mécaniques(</a:t>
            </a:r>
            <a:r>
              <a:rPr lang="fr-FR" sz="900" dirty="0" err="1"/>
              <a:t>PhD</a:t>
            </a:r>
            <a:r>
              <a:rPr lang="fr-FR" sz="900" dirty="0"/>
              <a:t> </a:t>
            </a:r>
            <a:r>
              <a:rPr lang="fr-FR" sz="900" dirty="0" err="1"/>
              <a:t>thesis</a:t>
            </a:r>
            <a:r>
              <a:rPr lang="fr-FR" sz="900" dirty="0"/>
              <a:t>) Laboratoire Central des Ponts et Chaussées, Paris, 1998.</a:t>
            </a:r>
            <a:endParaRPr lang="en-US" sz="900"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352697" y="1572980"/>
                <a:ext cx="6962503" cy="3320461"/>
              </a:xfrm>
              <a:prstGeom prst="rect">
                <a:avLst/>
              </a:prstGeom>
            </p:spPr>
            <p:txBody>
              <a:bodyPr wrap="square">
                <a:spAutoFit/>
              </a:bodyPr>
              <a:lstStyle/>
              <a:p>
                <a:r>
                  <a:rPr lang="en-US" dirty="0"/>
                  <a:t>More recently, many studies have adopted the kinetic model of </a:t>
                </a:r>
                <a14:m>
                  <m:oMath xmlns:m="http://schemas.openxmlformats.org/officeDocument/2006/math">
                    <m:sSup>
                      <m:sSupPr>
                        <m:ctrlPr>
                          <a:rPr lang="en-US" i="1">
                            <a:solidFill>
                              <a:srgbClr val="191917"/>
                            </a:solidFill>
                            <a:latin typeface="Cambria Math" panose="02040503050406030204" pitchFamily="18" charset="0"/>
                          </a:rPr>
                        </m:ctrlPr>
                      </m:sSupPr>
                      <m:e>
                        <m:r>
                          <m:rPr>
                            <m:nor/>
                          </m:rPr>
                          <a:rPr lang="en-US" dirty="0"/>
                          <m:t>Larive</m:t>
                        </m:r>
                      </m:e>
                      <m:sup>
                        <m:r>
                          <a:rPr lang="en-US" b="0" i="1" dirty="0" smtClean="0">
                            <a:latin typeface="Cambria Math" panose="02040503050406030204" pitchFamily="18" charset="0"/>
                          </a:rPr>
                          <m:t>5</m:t>
                        </m:r>
                      </m:sup>
                    </m:sSup>
                  </m:oMath>
                </a14:m>
                <a:endParaRPr lang="en-US" dirty="0">
                  <a:solidFill>
                    <a:srgbClr val="191917"/>
                  </a:solidFill>
                </a:endParaRPr>
              </a:p>
              <a:p>
                <a:endParaRPr lang="en-US" dirty="0"/>
              </a:p>
              <a:p>
                <a:endParaRPr lang="en-US" dirty="0"/>
              </a:p>
              <a:p>
                <a:endParaRPr lang="en-US" dirty="0"/>
              </a:p>
              <a:p>
                <a14:m>
                  <m:oMath xmlns:m="http://schemas.openxmlformats.org/officeDocument/2006/math">
                    <m:r>
                      <m:rPr>
                        <m:nor/>
                      </m:rPr>
                      <a:rPr lang="en-US" dirty="0"/>
                      <m:t>ε</m:t>
                    </m:r>
                    <m:r>
                      <a:rPr lang="en-US" i="1" dirty="0">
                        <a:latin typeface="Cambria Math" panose="02040503050406030204" pitchFamily="18" charset="0"/>
                      </a:rPr>
                      <m:t> </m:t>
                    </m:r>
                    <m:d>
                      <m:dPr>
                        <m:ctrlPr>
                          <a:rPr lang="en-US" i="1" dirty="0">
                            <a:latin typeface="Cambria Math" panose="02040503050406030204" pitchFamily="18" charset="0"/>
                          </a:rPr>
                        </m:ctrlPr>
                      </m:dPr>
                      <m:e>
                        <m:r>
                          <a:rPr lang="en-US" i="1" dirty="0">
                            <a:latin typeface="Cambria Math" panose="02040503050406030204" pitchFamily="18" charset="0"/>
                          </a:rPr>
                          <m:t>𝑡</m:t>
                        </m:r>
                        <m:r>
                          <a:rPr lang="en-US" i="1" dirty="0">
                            <a:latin typeface="Cambria Math" panose="02040503050406030204" pitchFamily="18" charset="0"/>
                          </a:rPr>
                          <m:t>,</m:t>
                        </m:r>
                        <m:r>
                          <m:rPr>
                            <m:nor/>
                          </m:rPr>
                          <a:rPr lang="en-US" dirty="0"/>
                          <m:t>θ</m:t>
                        </m:r>
                      </m:e>
                    </m:d>
                    <m:r>
                      <a:rPr lang="en-US" i="1" dirty="0">
                        <a:latin typeface="Cambria Math" panose="02040503050406030204" pitchFamily="18" charset="0"/>
                      </a:rPr>
                      <m:t>=</m:t>
                    </m:r>
                    <m:r>
                      <m:rPr>
                        <m:nor/>
                      </m:rPr>
                      <a:rPr lang="el-GR" dirty="0">
                        <a:latin typeface="AdvP4C4E51"/>
                      </a:rPr>
                      <m:t>ξ</m:t>
                    </m:r>
                    <m:r>
                      <m:rPr>
                        <m:nor/>
                      </m:rPr>
                      <a:rPr lang="en-US" b="0" dirty="0" smtClean="0">
                        <a:latin typeface="AdvP4C4E51"/>
                      </a:rPr>
                      <m:t>(</m:t>
                    </m:r>
                    <m:r>
                      <m:rPr>
                        <m:nor/>
                      </m:rPr>
                      <a:rPr lang="en-US" b="0" dirty="0" smtClean="0">
                        <a:latin typeface="AdvP4C4E51"/>
                      </a:rPr>
                      <m:t>t</m:t>
                    </m:r>
                    <m:r>
                      <m:rPr>
                        <m:nor/>
                      </m:rPr>
                      <a:rPr lang="en-US" b="0" dirty="0" smtClean="0">
                        <a:latin typeface="AdvP4C4E51"/>
                      </a:rPr>
                      <m:t>)</m:t>
                    </m:r>
                    <m:sSup>
                      <m:sSupPr>
                        <m:ctrlPr>
                          <a:rPr lang="en-US" i="1">
                            <a:solidFill>
                              <a:srgbClr val="191917"/>
                            </a:solidFill>
                            <a:latin typeface="Cambria Math" panose="02040503050406030204" pitchFamily="18" charset="0"/>
                          </a:rPr>
                        </m:ctrlPr>
                      </m:sSupPr>
                      <m:e>
                        <m:r>
                          <m:rPr>
                            <m:nor/>
                          </m:rPr>
                          <a:rPr lang="en-US" dirty="0"/>
                          <m:t>ε</m:t>
                        </m:r>
                      </m:e>
                      <m:sup>
                        <m:r>
                          <m:rPr>
                            <m:nor/>
                          </m:rPr>
                          <a:rPr lang="en-US" dirty="0"/>
                          <m:t>∞</m:t>
                        </m:r>
                      </m:sup>
                    </m:sSup>
                    <m:r>
                      <a:rPr lang="en-US" b="0" i="1" dirty="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m:rPr>
                                <m:nor/>
                              </m:rPr>
                              <a:rPr lang="en-US" dirty="0">
                                <a:latin typeface="Arial" panose="020B0604020202020204" pitchFamily="34" charset="0"/>
                                <a:cs typeface="Arial" panose="020B0604020202020204" pitchFamily="34" charset="0"/>
                              </a:rPr>
                              <m:t>−</m:t>
                            </m:r>
                            <m:f>
                              <m:fPr>
                                <m:ctrlPr>
                                  <a:rPr lang="en-US" i="1">
                                    <a:latin typeface="Cambria Math" panose="02040503050406030204" pitchFamily="18" charset="0"/>
                                  </a:rPr>
                                </m:ctrlPr>
                              </m:fPr>
                              <m:num>
                                <m:r>
                                  <a:rPr lang="en-US" b="0" i="1" smtClean="0">
                                    <a:latin typeface="Cambria Math" panose="02040503050406030204" pitchFamily="18" charset="0"/>
                                  </a:rPr>
                                  <m:t>𝑡</m:t>
                                </m:r>
                              </m:num>
                              <m:den>
                                <m:sSub>
                                  <m:sSubPr>
                                    <m:ctrlPr>
                                      <a:rPr lang="en-US" i="1">
                                        <a:latin typeface="Cambria Math" panose="02040503050406030204" pitchFamily="18" charset="0"/>
                                        <a:cs typeface="Arial" panose="020B0604020202020204" pitchFamily="34" charset="0"/>
                                      </a:rPr>
                                    </m:ctrlPr>
                                  </m:sSubPr>
                                  <m:e>
                                    <m:r>
                                      <m:rPr>
                                        <m:nor/>
                                      </m:rPr>
                                      <a:rPr lang="en-US" dirty="0"/>
                                      <m:t>τ</m:t>
                                    </m:r>
                                  </m:e>
                                  <m:sub>
                                    <m:r>
                                      <a:rPr lang="en-US" i="1" dirty="0">
                                        <a:latin typeface="Cambria Math" panose="02040503050406030204" pitchFamily="18" charset="0"/>
                                      </a:rPr>
                                      <m:t>𝑐</m:t>
                                    </m:r>
                                  </m:sub>
                                </m:sSub>
                                <m:r>
                                  <m:rPr>
                                    <m:nor/>
                                  </m:rPr>
                                  <a:rPr lang="en-US" b="0" i="0" dirty="0" smtClean="0">
                                    <a:latin typeface="Cambria Math" panose="02040503050406030204" pitchFamily="18" charset="0"/>
                                  </a:rPr>
                                  <m:t>(</m:t>
                                </m:r>
                                <m:r>
                                  <m:rPr>
                                    <m:nor/>
                                  </m:rPr>
                                  <a:rPr lang="en-US" dirty="0"/>
                                  <m:t>θ</m:t>
                                </m:r>
                                <m:r>
                                  <m:rPr>
                                    <m:nor/>
                                  </m:rPr>
                                  <a:rPr lang="en-US" b="0" i="0" dirty="0" smtClean="0">
                                    <a:latin typeface="Cambria Math" panose="02040503050406030204" pitchFamily="18" charset="0"/>
                                  </a:rPr>
                                  <m:t>)</m:t>
                                </m:r>
                              </m:den>
                            </m:f>
                          </m:sup>
                        </m:sSup>
                      </m:num>
                      <m:den>
                        <m:r>
                          <a:rPr lang="en-US" i="1">
                            <a:latin typeface="Cambria Math" panose="02040503050406030204" pitchFamily="18" charset="0"/>
                          </a:rPr>
                          <m:t>1</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m:rPr>
                                <m:nor/>
                              </m:rPr>
                              <a:rPr lang="en-US" dirty="0">
                                <a:latin typeface="Arial" panose="020B0604020202020204" pitchFamily="34" charset="0"/>
                                <a:cs typeface="Arial" panose="020B0604020202020204" pitchFamily="34" charset="0"/>
                              </a:rPr>
                              <m:t>−</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𝑡</m:t>
                                </m:r>
                                <m:r>
                                  <a:rPr lang="en-US" b="0" i="1" smtClean="0">
                                    <a:latin typeface="Cambria Math" panose="02040503050406030204" pitchFamily="18" charset="0"/>
                                  </a:rPr>
                                  <m:t>−</m:t>
                                </m:r>
                                <m:sSub>
                                  <m:sSubPr>
                                    <m:ctrlPr>
                                      <a:rPr lang="en-US" i="1">
                                        <a:latin typeface="Cambria Math" panose="02040503050406030204" pitchFamily="18" charset="0"/>
                                        <a:cs typeface="Arial" panose="020B0604020202020204" pitchFamily="34" charset="0"/>
                                      </a:rPr>
                                    </m:ctrlPr>
                                  </m:sSubPr>
                                  <m:e>
                                    <m:r>
                                      <m:rPr>
                                        <m:nor/>
                                      </m:rPr>
                                      <a:rPr lang="en-US" dirty="0"/>
                                      <m:t>τ</m:t>
                                    </m:r>
                                  </m:e>
                                  <m:sub>
                                    <m:r>
                                      <a:rPr lang="en-US" i="1">
                                        <a:latin typeface="Cambria Math" panose="02040503050406030204" pitchFamily="18" charset="0"/>
                                        <a:cs typeface="Arial" panose="020B0604020202020204" pitchFamily="34" charset="0"/>
                                      </a:rPr>
                                      <m:t>𝑙</m:t>
                                    </m:r>
                                  </m:sub>
                                </m:sSub>
                                <m:d>
                                  <m:dPr>
                                    <m:ctrlPr>
                                      <a:rPr lang="en-US" b="0" i="1" smtClean="0">
                                        <a:latin typeface="Cambria Math" panose="02040503050406030204" pitchFamily="18" charset="0"/>
                                        <a:cs typeface="Arial" panose="020B0604020202020204" pitchFamily="34" charset="0"/>
                                      </a:rPr>
                                    </m:ctrlPr>
                                  </m:dPr>
                                  <m:e>
                                    <m:r>
                                      <m:rPr>
                                        <m:nor/>
                                      </m:rPr>
                                      <a:rPr lang="en-US" dirty="0"/>
                                      <m:t>θ</m:t>
                                    </m:r>
                                  </m:e>
                                </m:d>
                                <m:r>
                                  <a:rPr lang="en-US" b="0" i="1" smtClean="0">
                                    <a:latin typeface="Cambria Math" panose="02040503050406030204" pitchFamily="18" charset="0"/>
                                  </a:rPr>
                                  <m:t>)</m:t>
                                </m:r>
                              </m:num>
                              <m:den>
                                <m:sSub>
                                  <m:sSubPr>
                                    <m:ctrlPr>
                                      <a:rPr lang="en-US" i="1">
                                        <a:latin typeface="Cambria Math" panose="02040503050406030204" pitchFamily="18" charset="0"/>
                                        <a:cs typeface="Arial" panose="020B0604020202020204" pitchFamily="34" charset="0"/>
                                      </a:rPr>
                                    </m:ctrlPr>
                                  </m:sSubPr>
                                  <m:e>
                                    <m:r>
                                      <m:rPr>
                                        <m:nor/>
                                      </m:rPr>
                                      <a:rPr lang="en-US" dirty="0"/>
                                      <m:t>τ</m:t>
                                    </m:r>
                                  </m:e>
                                  <m:sub>
                                    <m:r>
                                      <a:rPr lang="en-US" i="1" dirty="0">
                                        <a:latin typeface="Cambria Math" panose="02040503050406030204" pitchFamily="18" charset="0"/>
                                      </a:rPr>
                                      <m:t>𝑐</m:t>
                                    </m:r>
                                  </m:sub>
                                </m:sSub>
                                <m:r>
                                  <m:rPr>
                                    <m:nor/>
                                  </m:rPr>
                                  <a:rPr lang="en-US" dirty="0">
                                    <a:latin typeface="Cambria Math" panose="02040503050406030204" pitchFamily="18" charset="0"/>
                                  </a:rPr>
                                  <m:t>(</m:t>
                                </m:r>
                                <m:r>
                                  <m:rPr>
                                    <m:nor/>
                                  </m:rPr>
                                  <a:rPr lang="en-US" dirty="0"/>
                                  <m:t>θ</m:t>
                                </m:r>
                                <m:r>
                                  <m:rPr>
                                    <m:nor/>
                                  </m:rPr>
                                  <a:rPr lang="en-US" dirty="0">
                                    <a:latin typeface="Cambria Math" panose="02040503050406030204" pitchFamily="18" charset="0"/>
                                  </a:rPr>
                                  <m:t>)</m:t>
                                </m:r>
                              </m:den>
                            </m:f>
                          </m:sup>
                        </m:sSup>
                      </m:den>
                    </m:f>
                  </m:oMath>
                </a14:m>
                <a:r>
                  <a:rPr lang="en-US" dirty="0">
                    <a:solidFill>
                      <a:srgbClr val="191917"/>
                    </a:solidFill>
                  </a:rPr>
                  <a:t> </a:t>
                </a:r>
                <a14:m>
                  <m:oMath xmlns:m="http://schemas.openxmlformats.org/officeDocument/2006/math">
                    <m:sSup>
                      <m:sSupPr>
                        <m:ctrlPr>
                          <a:rPr lang="en-US" i="1">
                            <a:solidFill>
                              <a:srgbClr val="191917"/>
                            </a:solidFill>
                            <a:latin typeface="Cambria Math" panose="02040503050406030204" pitchFamily="18" charset="0"/>
                          </a:rPr>
                        </m:ctrlPr>
                      </m:sSupPr>
                      <m:e>
                        <m:r>
                          <m:rPr>
                            <m:nor/>
                          </m:rPr>
                          <a:rPr lang="en-US" dirty="0"/>
                          <m:t>ε</m:t>
                        </m:r>
                      </m:e>
                      <m:sup>
                        <m:r>
                          <m:rPr>
                            <m:nor/>
                          </m:rPr>
                          <a:rPr lang="en-US" dirty="0"/>
                          <m:t>∞</m:t>
                        </m:r>
                      </m:sup>
                    </m:sSup>
                  </m:oMath>
                </a14:m>
                <a:endParaRPr lang="en-US" dirty="0"/>
              </a:p>
              <a:p>
                <a:endParaRPr lang="en-US" dirty="0"/>
              </a:p>
              <a:p>
                <a:endParaRPr lang="en-US" dirty="0"/>
              </a:p>
              <a:p>
                <a:r>
                  <a:rPr lang="en-US" dirty="0"/>
                  <a:t>Where,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m:rPr>
                            <m:nor/>
                          </m:rPr>
                          <a:rPr lang="en-US" dirty="0"/>
                          <m:t>τ</m:t>
                        </m:r>
                      </m:e>
                      <m:sub>
                        <m:r>
                          <a:rPr lang="en-US" b="0" i="1" smtClean="0">
                            <a:latin typeface="Cambria Math" panose="02040503050406030204" pitchFamily="18" charset="0"/>
                            <a:cs typeface="Arial" panose="020B0604020202020204" pitchFamily="34" charset="0"/>
                          </a:rPr>
                          <m:t>𝑙</m:t>
                        </m:r>
                      </m:sub>
                    </m:sSub>
                  </m:oMath>
                </a14:m>
                <a:r>
                  <a:rPr lang="en-US" dirty="0"/>
                  <a:t>and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m:rPr>
                            <m:nor/>
                          </m:rPr>
                          <a:rPr lang="en-US" dirty="0"/>
                          <m:t>τ</m:t>
                        </m:r>
                      </m:e>
                      <m:sub>
                        <m:r>
                          <a:rPr lang="en-US" b="0" i="1" dirty="0" smtClean="0">
                            <a:latin typeface="Cambria Math" panose="02040503050406030204" pitchFamily="18" charset="0"/>
                          </a:rPr>
                          <m:t>𝑐</m:t>
                        </m:r>
                      </m:sub>
                    </m:sSub>
                  </m:oMath>
                </a14:m>
                <a:r>
                  <a:rPr lang="en-US" dirty="0"/>
                  <a:t> are the latency and </a:t>
                </a:r>
              </a:p>
              <a:p>
                <a:r>
                  <a:rPr lang="en-US" dirty="0"/>
                  <a:t>characteristic times respectively.</a:t>
                </a:r>
              </a:p>
            </p:txBody>
          </p:sp>
        </mc:Choice>
        <mc:Fallback xmlns="">
          <p:sp>
            <p:nvSpPr>
              <p:cNvPr id="6" name="Rectangle 5"/>
              <p:cNvSpPr>
                <a:spLocks noRot="1" noChangeAspect="1" noMove="1" noResize="1" noEditPoints="1" noAdjustHandles="1" noChangeArrowheads="1" noChangeShapeType="1" noTextEdit="1"/>
              </p:cNvSpPr>
              <p:nvPr/>
            </p:nvSpPr>
            <p:spPr>
              <a:xfrm>
                <a:off x="352697" y="1572980"/>
                <a:ext cx="6962503" cy="3320461"/>
              </a:xfrm>
              <a:prstGeom prst="rect">
                <a:avLst/>
              </a:prstGeom>
              <a:blipFill rotWithShape="0">
                <a:blip r:embed="rId4"/>
                <a:stretch>
                  <a:fillRect l="-788" t="-367" b="-2018"/>
                </a:stretch>
              </a:blipFill>
            </p:spPr>
            <p:txBody>
              <a:bodyPr/>
              <a:lstStyle/>
              <a:p>
                <a:r>
                  <a:rPr lang="en-US">
                    <a:noFill/>
                  </a:rPr>
                  <a:t> </a:t>
                </a:r>
              </a:p>
            </p:txBody>
          </p:sp>
        </mc:Fallback>
      </mc:AlternateContent>
      <p:sp>
        <p:nvSpPr>
          <p:cNvPr id="3" name="Rectangle 2"/>
          <p:cNvSpPr/>
          <p:nvPr/>
        </p:nvSpPr>
        <p:spPr>
          <a:xfrm>
            <a:off x="373017" y="5068669"/>
            <a:ext cx="8654143" cy="646331"/>
          </a:xfrm>
          <a:prstGeom prst="rect">
            <a:avLst/>
          </a:prstGeom>
        </p:spPr>
        <p:txBody>
          <a:bodyPr wrap="square">
            <a:spAutoFit/>
          </a:bodyPr>
          <a:lstStyle/>
          <a:p>
            <a:r>
              <a:rPr lang="en-US" dirty="0">
                <a:solidFill>
                  <a:srgbClr val="000000"/>
                </a:solidFill>
                <a:latin typeface="Arial" panose="020B0604020202020204" pitchFamily="34" charset="0"/>
                <a:cs typeface="Arial" panose="020B0604020202020204" pitchFamily="34" charset="0"/>
              </a:rPr>
              <a:t>These kinetic equations are empirical and applicable at a macro-scale study such as the finite element analysis of a dam.</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4715328" y="1918676"/>
            <a:ext cx="3537612" cy="2892476"/>
          </a:xfrm>
          <a:prstGeom prst="rect">
            <a:avLst/>
          </a:prstGeom>
        </p:spPr>
      </p:pic>
    </p:spTree>
    <p:extLst>
      <p:ext uri="{BB962C8B-B14F-4D97-AF65-F5344CB8AC3E}">
        <p14:creationId xmlns:p14="http://schemas.microsoft.com/office/powerpoint/2010/main" val="54403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057400"/>
            <a:ext cx="7086600" cy="3170099"/>
          </a:xfrm>
          <a:prstGeom prst="rect">
            <a:avLst/>
          </a:prstGeom>
          <a:noFill/>
        </p:spPr>
        <p:txBody>
          <a:bodyPr wrap="square" rtlCol="0">
            <a:spAutoFit/>
          </a:bodyPr>
          <a:lstStyle/>
          <a:p>
            <a:pPr marL="342900" indent="-342900">
              <a:lnSpc>
                <a:spcPct val="200000"/>
              </a:lnSpc>
              <a:buFont typeface="Wingdings" panose="05000000000000000000" pitchFamily="2" charset="2"/>
              <a:buChar char="q"/>
            </a:pPr>
            <a:r>
              <a:rPr lang="en-US" sz="2000" dirty="0">
                <a:latin typeface="Arial" panose="020B0604020202020204" pitchFamily="34" charset="0"/>
                <a:cs typeface="Arial" panose="020B0604020202020204" pitchFamily="34" charset="0"/>
              </a:rPr>
              <a:t>Problem overview and motivation</a:t>
            </a:r>
          </a:p>
          <a:p>
            <a:pPr marL="342900" indent="-342900">
              <a:lnSpc>
                <a:spcPct val="200000"/>
              </a:lnSpc>
              <a:buFont typeface="Wingdings" panose="05000000000000000000" pitchFamily="2" charset="2"/>
              <a:buChar char="q"/>
            </a:pPr>
            <a:r>
              <a:rPr lang="en-US" sz="2000" dirty="0">
                <a:latin typeface="Arial" panose="020B0604020202020204" pitchFamily="34" charset="0"/>
                <a:cs typeface="Arial" panose="020B0604020202020204" pitchFamily="34" charset="0"/>
              </a:rPr>
              <a:t>Available Models</a:t>
            </a:r>
          </a:p>
          <a:p>
            <a:pPr marL="342900" indent="-342900">
              <a:lnSpc>
                <a:spcPct val="200000"/>
              </a:lnSpc>
              <a:buFont typeface="Wingdings" panose="05000000000000000000" pitchFamily="2" charset="2"/>
              <a:buChar char="q"/>
            </a:pPr>
            <a:r>
              <a:rPr lang="en-US" sz="2000" dirty="0">
                <a:latin typeface="Arial" panose="020B0604020202020204" pitchFamily="34" charset="0"/>
                <a:cs typeface="Arial" panose="020B0604020202020204" pitchFamily="34" charset="0"/>
              </a:rPr>
              <a:t>Proposed Model</a:t>
            </a:r>
          </a:p>
          <a:p>
            <a:pPr marL="342900" indent="-342900">
              <a:lnSpc>
                <a:spcPct val="200000"/>
              </a:lnSpc>
              <a:buFont typeface="Wingdings" panose="05000000000000000000" pitchFamily="2" charset="2"/>
              <a:buChar char="q"/>
            </a:pPr>
            <a:r>
              <a:rPr lang="en-US" sz="2000" dirty="0">
                <a:latin typeface="Arial" panose="020B0604020202020204" pitchFamily="34" charset="0"/>
                <a:cs typeface="Arial" panose="020B0604020202020204" pitchFamily="34" charset="0"/>
              </a:rPr>
              <a:t>Preliminary Results</a:t>
            </a:r>
          </a:p>
          <a:p>
            <a:pPr marL="342900" indent="-342900">
              <a:lnSpc>
                <a:spcPct val="200000"/>
              </a:lnSpc>
              <a:buFont typeface="Wingdings" panose="05000000000000000000" pitchFamily="2" charset="2"/>
              <a:buChar char="q"/>
            </a:pPr>
            <a:r>
              <a:rPr lang="en-US" sz="2000" dirty="0">
                <a:latin typeface="Arial" panose="020B0604020202020204" pitchFamily="34" charset="0"/>
                <a:cs typeface="Arial" panose="020B0604020202020204" pitchFamily="34" charset="0"/>
              </a:rPr>
              <a:t>Future Research Goal</a:t>
            </a:r>
          </a:p>
        </p:txBody>
      </p:sp>
      <p:sp>
        <p:nvSpPr>
          <p:cNvPr id="3" name="Rectangle 2"/>
          <p:cNvSpPr/>
          <p:nvPr/>
        </p:nvSpPr>
        <p:spPr>
          <a:xfrm>
            <a:off x="609600" y="990600"/>
            <a:ext cx="1553630" cy="461665"/>
          </a:xfrm>
          <a:prstGeom prst="rect">
            <a:avLst/>
          </a:prstGeom>
        </p:spPr>
        <p:txBody>
          <a:bodyPr wrap="none">
            <a:spAutoFit/>
          </a:bodyPr>
          <a:lstStyle/>
          <a:p>
            <a:r>
              <a:rPr lang="en-US" sz="2400" b="1" dirty="0">
                <a:solidFill>
                  <a:schemeClr val="accent1"/>
                </a:solidFill>
                <a:latin typeface="Arial" panose="020B0604020202020204" pitchFamily="34" charset="0"/>
                <a:cs typeface="Arial" panose="020B0604020202020204" pitchFamily="34" charset="0"/>
              </a:rPr>
              <a:t>Overview</a:t>
            </a:r>
          </a:p>
        </p:txBody>
      </p:sp>
    </p:spTree>
    <p:extLst>
      <p:ext uri="{BB962C8B-B14F-4D97-AF65-F5344CB8AC3E}">
        <p14:creationId xmlns:p14="http://schemas.microsoft.com/office/powerpoint/2010/main" val="12286780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884238"/>
                <a:ext cx="8229600" cy="715962"/>
              </a:xfrm>
            </p:spPr>
            <p:txBody>
              <a:bodyPr>
                <a:normAutofit/>
              </a:bodyPr>
              <a:lstStyle/>
              <a:p>
                <a:r>
                  <a:rPr lang="en-US" sz="2400" dirty="0"/>
                  <a:t>ASR expansion proposed by Victor E. </a:t>
                </a:r>
                <a:r>
                  <a:rPr lang="en-US" sz="2400" dirty="0" err="1"/>
                  <a:t>Saouma</a:t>
                </a:r>
                <a:r>
                  <a:rPr lang="en-US" sz="2400" dirty="0"/>
                  <a:t> </a:t>
                </a:r>
                <a14:m>
                  <m:oMath xmlns:m="http://schemas.openxmlformats.org/officeDocument/2006/math">
                    <m:sSup>
                      <m:sSupPr>
                        <m:ctrlPr>
                          <a:rPr lang="en-US" sz="2400" i="1">
                            <a:latin typeface="Cambria Math" panose="02040503050406030204" pitchFamily="18" charset="0"/>
                            <a:ea typeface="Garamond" charset="0"/>
                            <a:cs typeface="Garamond" charset="0"/>
                          </a:rPr>
                        </m:ctrlPr>
                      </m:sSupPr>
                      <m:e>
                        <m:r>
                          <m:rPr>
                            <m:nor/>
                          </m:rPr>
                          <a:rPr lang="en-US" sz="2400" b="1" dirty="0"/>
                          <m:t>et</m:t>
                        </m:r>
                        <m:r>
                          <m:rPr>
                            <m:nor/>
                          </m:rPr>
                          <a:rPr lang="en-US" sz="2400" b="1" dirty="0"/>
                          <m:t> </m:t>
                        </m:r>
                        <m:r>
                          <m:rPr>
                            <m:nor/>
                          </m:rPr>
                          <a:rPr lang="en-US" sz="2400" b="1" dirty="0"/>
                          <m:t>al</m:t>
                        </m:r>
                        <m:r>
                          <m:rPr>
                            <m:nor/>
                          </m:rPr>
                          <a:rPr lang="en-US" sz="2400" dirty="0"/>
                          <m:t>.</m:t>
                        </m:r>
                      </m:e>
                      <m:sup>
                        <m:r>
                          <a:rPr lang="en-US" sz="2400" dirty="0">
                            <a:latin typeface="Cambria Math" panose="02040503050406030204" pitchFamily="18" charset="0"/>
                          </a:rPr>
                          <m:t>3</m:t>
                        </m:r>
                      </m:sup>
                    </m:sSup>
                  </m:oMath>
                </a14:m>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884238"/>
                <a:ext cx="8229600" cy="715962"/>
              </a:xfrm>
              <a:blipFill rotWithShape="0">
                <a:blip r:embed="rId3"/>
                <a:stretch>
                  <a:fillRect b="-4237"/>
                </a:stretch>
              </a:blipFill>
            </p:spPr>
            <p:txBody>
              <a:bodyPr/>
              <a:lstStyle/>
              <a:p>
                <a:r>
                  <a:rPr lang="en-US">
                    <a:noFill/>
                  </a:rPr>
                  <a:t> </a:t>
                </a:r>
              </a:p>
            </p:txBody>
          </p:sp>
        </mc:Fallback>
      </mc:AlternateContent>
      <p:sp>
        <p:nvSpPr>
          <p:cNvPr id="7" name="TextBox 6"/>
          <p:cNvSpPr txBox="1"/>
          <p:nvPr/>
        </p:nvSpPr>
        <p:spPr>
          <a:xfrm>
            <a:off x="533400" y="1446361"/>
            <a:ext cx="8077200"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191917"/>
                </a:solidFill>
                <a:latin typeface="Arial" panose="020B0604020202020204" pitchFamily="34" charset="0"/>
                <a:cs typeface="Arial" panose="020B0604020202020204" pitchFamily="34" charset="0"/>
              </a:rPr>
              <a:t>Typically a single aggregate is modeled along with the cement paste.</a:t>
            </a:r>
          </a:p>
        </p:txBody>
      </p:sp>
      <p:sp>
        <p:nvSpPr>
          <p:cNvPr id="6" name="Rectangle 5"/>
          <p:cNvSpPr/>
          <p:nvPr/>
        </p:nvSpPr>
        <p:spPr>
          <a:xfrm>
            <a:off x="352697" y="1815693"/>
            <a:ext cx="8438606" cy="1477328"/>
          </a:xfrm>
          <a:prstGeom prst="rect">
            <a:avLst/>
          </a:prstGeom>
        </p:spPr>
        <p:txBody>
          <a:bodyPr wrap="square">
            <a:spAutoFit/>
          </a:bodyPr>
          <a:lstStyle/>
          <a:p>
            <a:r>
              <a:rPr lang="en-US" u="sng" dirty="0">
                <a:solidFill>
                  <a:srgbClr val="191917"/>
                </a:solidFill>
                <a:latin typeface="AdvTT94c8263f.I"/>
              </a:rPr>
              <a:t>With </a:t>
            </a:r>
            <a:r>
              <a:rPr lang="en-US" u="sng" dirty="0" err="1">
                <a:solidFill>
                  <a:srgbClr val="191917"/>
                </a:solidFill>
                <a:latin typeface="AdvTT94c8263f.I"/>
              </a:rPr>
              <a:t>meso</a:t>
            </a:r>
            <a:r>
              <a:rPr lang="en-US" u="sng" dirty="0">
                <a:solidFill>
                  <a:srgbClr val="191917"/>
                </a:solidFill>
                <a:latin typeface="AdvTT94c8263f.I"/>
              </a:rPr>
              <a:t>-scale model:</a:t>
            </a:r>
          </a:p>
          <a:p>
            <a:r>
              <a:rPr lang="en-US" dirty="0">
                <a:solidFill>
                  <a:srgbClr val="191917"/>
                </a:solidFill>
              </a:rPr>
              <a:t>Penetration of alkali ions into the aggregate assumed to be governed by </a:t>
            </a:r>
            <a:r>
              <a:rPr lang="en-US" dirty="0" err="1">
                <a:solidFill>
                  <a:srgbClr val="191917"/>
                </a:solidFill>
              </a:rPr>
              <a:t>Ficks</a:t>
            </a:r>
            <a:r>
              <a:rPr lang="en-US" dirty="0">
                <a:solidFill>
                  <a:srgbClr val="191917"/>
                </a:solidFill>
              </a:rPr>
              <a:t> law:</a:t>
            </a:r>
          </a:p>
          <a:p>
            <a:endParaRPr lang="en-US" dirty="0">
              <a:solidFill>
                <a:srgbClr val="191917"/>
              </a:solidFill>
            </a:endParaRPr>
          </a:p>
          <a:p>
            <a:endParaRPr lang="en-US" dirty="0">
              <a:solidFill>
                <a:srgbClr val="191917"/>
              </a:solidFill>
            </a:endParaRPr>
          </a:p>
          <a:p>
            <a:endParaRPr lang="en-US" dirty="0">
              <a:solidFill>
                <a:srgbClr val="191917"/>
              </a:solidFill>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FA52067-7DA7-4B7C-BCD7-E6BE88E928DF}"/>
                  </a:ext>
                </a:extLst>
              </p:cNvPr>
              <p:cNvSpPr/>
              <p:nvPr/>
            </p:nvSpPr>
            <p:spPr>
              <a:xfrm>
                <a:off x="352697" y="2634191"/>
                <a:ext cx="3636637"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m:rPr>
                              <m:nor/>
                            </m:rPr>
                            <a:rPr lang="en-US" b="0" i="0" dirty="0" smtClean="0"/>
                            <m:t>B</m:t>
                          </m:r>
                        </m:e>
                        <m:sub>
                          <m:r>
                            <a:rPr lang="en-US" b="0" i="1" dirty="0" smtClean="0">
                              <a:latin typeface="Cambria Math" panose="02040503050406030204" pitchFamily="18" charset="0"/>
                            </a:rPr>
                            <m:t>𝑖</m:t>
                          </m:r>
                          <m:r>
                            <a:rPr lang="en-US" b="0" i="1" smtClean="0">
                              <a:latin typeface="Cambria Math" panose="02040503050406030204" pitchFamily="18" charset="0"/>
                              <a:cs typeface="Arial" panose="020B0604020202020204" pitchFamily="34" charset="0"/>
                            </a:rPr>
                            <m:t>𝑜𝑛</m:t>
                          </m:r>
                        </m:sub>
                      </m:sSub>
                      <m:f>
                        <m:fPr>
                          <m:ctrlPr>
                            <a:rPr lang="en-US" i="1">
                              <a:latin typeface="Cambria Math" panose="02040503050406030204" pitchFamily="18" charset="0"/>
                            </a:rPr>
                          </m:ctrlPr>
                        </m:fPr>
                        <m:num>
                          <m:r>
                            <a:rPr lang="en-US" i="0">
                              <a:latin typeface="Cambria Math" panose="02040503050406030204" pitchFamily="18" charset="0"/>
                            </a:rPr>
                            <m:t>𝜕</m:t>
                          </m:r>
                          <m:sSub>
                            <m:sSubPr>
                              <m:ctrlPr>
                                <a:rPr lang="en-US" i="1">
                                  <a:latin typeface="Cambria Math" panose="02040503050406030204" pitchFamily="18" charset="0"/>
                                  <a:cs typeface="Arial" panose="020B0604020202020204" pitchFamily="34" charset="0"/>
                                </a:rPr>
                              </m:ctrlPr>
                            </m:sSubPr>
                            <m:e>
                              <m:r>
                                <m:rPr>
                                  <m:nor/>
                                </m:rPr>
                                <a:rPr lang="en-US" b="0" i="0" smtClean="0">
                                  <a:latin typeface="Cambria Math" panose="02040503050406030204" pitchFamily="18" charset="0"/>
                                  <a:cs typeface="Arial" panose="020B0604020202020204" pitchFamily="34" charset="0"/>
                                </a:rPr>
                                <m:t>C</m:t>
                              </m:r>
                            </m:e>
                            <m:sub>
                              <m:r>
                                <a:rPr lang="en-US" b="0" i="1" dirty="0" smtClean="0">
                                  <a:latin typeface="Cambria Math" panose="02040503050406030204" pitchFamily="18" charset="0"/>
                                </a:rPr>
                                <m:t>𝑖𝑜𝑛</m:t>
                              </m:r>
                            </m:sub>
                          </m:sSub>
                        </m:num>
                        <m:den>
                          <m:r>
                            <a:rPr lang="en-US" b="0" i="0">
                              <a:latin typeface="Cambria Math" panose="02040503050406030204" pitchFamily="18" charset="0"/>
                            </a:rPr>
                            <m:t>𝜕</m:t>
                          </m:r>
                          <m:r>
                            <a:rPr lang="en-US" b="0" i="1">
                              <a:latin typeface="Cambria Math" panose="02040503050406030204" pitchFamily="18" charset="0"/>
                            </a:rPr>
                            <m:t>𝑡</m:t>
                          </m:r>
                        </m:den>
                      </m:f>
                      <m:r>
                        <a:rPr lang="en-US" b="0" i="0">
                          <a:latin typeface="Cambria Math" panose="02040503050406030204" pitchFamily="18" charset="0"/>
                        </a:rPr>
                        <m:t> =</m:t>
                      </m:r>
                      <m:r>
                        <a:rPr lang="en-US" b="1" i="0">
                          <a:latin typeface="Cambria Math" panose="02040503050406030204" pitchFamily="18" charset="0"/>
                        </a:rPr>
                        <m:t>𝛁</m:t>
                      </m:r>
                      <m:r>
                        <a:rPr lang="en-US" b="1" i="0" smtClean="0">
                          <a:latin typeface="Cambria Math" panose="02040503050406030204" pitchFamily="18" charset="0"/>
                        </a:rPr>
                        <m:t>.</m:t>
                      </m:r>
                      <m:r>
                        <a:rPr lang="en-US" b="0" i="0" smtClean="0">
                          <a:latin typeface="Cambria Math" panose="02040503050406030204" pitchFamily="18" charset="0"/>
                        </a:rPr>
                        <m:t>(</m:t>
                      </m:r>
                      <m:sSub>
                        <m:sSubPr>
                          <m:ctrlPr>
                            <a:rPr lang="en-US" i="1">
                              <a:latin typeface="Cambria Math" panose="02040503050406030204" pitchFamily="18" charset="0"/>
                              <a:cs typeface="Arial" panose="020B0604020202020204" pitchFamily="34" charset="0"/>
                            </a:rPr>
                          </m:ctrlPr>
                        </m:sSubPr>
                        <m:e>
                          <m:r>
                            <m:rPr>
                              <m:nor/>
                            </m:rPr>
                            <a:rPr lang="en-US" b="0" i="0" smtClean="0">
                              <a:latin typeface="Cambria Math" panose="02040503050406030204" pitchFamily="18" charset="0"/>
                              <a:cs typeface="Arial" panose="020B0604020202020204" pitchFamily="34" charset="0"/>
                            </a:rPr>
                            <m:t>D</m:t>
                          </m:r>
                        </m:e>
                        <m:sub>
                          <m:r>
                            <a:rPr lang="en-US" i="1" dirty="0">
                              <a:latin typeface="Cambria Math" panose="02040503050406030204" pitchFamily="18" charset="0"/>
                            </a:rPr>
                            <m:t>𝑖𝑜𝑛</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cs typeface="Arial" panose="020B0604020202020204" pitchFamily="34" charset="0"/>
                                </a:rPr>
                              </m:ctrlPr>
                            </m:sSubPr>
                            <m:e>
                              <m:r>
                                <m:rPr>
                                  <m:nor/>
                                </m:rPr>
                                <a:rPr lang="en-US">
                                  <a:latin typeface="Cambria Math" panose="02040503050406030204" pitchFamily="18" charset="0"/>
                                  <a:cs typeface="Arial" panose="020B0604020202020204" pitchFamily="34" charset="0"/>
                                </a:rPr>
                                <m:t>C</m:t>
                              </m:r>
                            </m:e>
                            <m:sub>
                              <m:r>
                                <a:rPr lang="en-US" i="1" dirty="0">
                                  <a:latin typeface="Cambria Math" panose="02040503050406030204" pitchFamily="18" charset="0"/>
                                </a:rPr>
                                <m:t>𝑖𝑜𝑛</m:t>
                              </m:r>
                            </m:sub>
                          </m:sSub>
                          <m:sSub>
                            <m:sSubPr>
                              <m:ctrlPr>
                                <a:rPr lang="en-US" i="1">
                                  <a:latin typeface="Cambria Math" panose="02040503050406030204" pitchFamily="18" charset="0"/>
                                  <a:cs typeface="Arial" panose="020B0604020202020204" pitchFamily="34" charset="0"/>
                                </a:rPr>
                              </m:ctrlPr>
                            </m:sSubPr>
                            <m:e>
                              <m:r>
                                <m:rPr>
                                  <m:nor/>
                                </m:rPr>
                                <a:rPr lang="en-US" b="0" i="0" smtClean="0">
                                  <a:latin typeface="Cambria Math" panose="02040503050406030204" pitchFamily="18" charset="0"/>
                                  <a:cs typeface="Arial" panose="020B0604020202020204" pitchFamily="34" charset="0"/>
                                </a:rPr>
                                <m:t>)</m:t>
                              </m:r>
                              <m:r>
                                <a:rPr lang="en-US" b="1">
                                  <a:latin typeface="Cambria Math" panose="02040503050406030204" pitchFamily="18" charset="0"/>
                                </a:rPr>
                                <m:t>𝛁</m:t>
                              </m:r>
                              <m:r>
                                <m:rPr>
                                  <m:nor/>
                                </m:rPr>
                                <a:rPr lang="en-US">
                                  <a:latin typeface="Cambria Math" panose="02040503050406030204" pitchFamily="18" charset="0"/>
                                  <a:cs typeface="Arial" panose="020B0604020202020204" pitchFamily="34" charset="0"/>
                                </a:rPr>
                                <m:t>C</m:t>
                              </m:r>
                            </m:e>
                            <m:sub>
                              <m:r>
                                <a:rPr lang="en-US" i="1" dirty="0">
                                  <a:latin typeface="Cambria Math" panose="02040503050406030204" pitchFamily="18" charset="0"/>
                                </a:rPr>
                                <m:t>𝑖𝑜𝑛</m:t>
                              </m:r>
                            </m:sub>
                          </m:sSub>
                        </m:e>
                      </m:d>
                    </m:oMath>
                  </m:oMathPara>
                </a14:m>
                <a:endParaRPr lang="en-US" dirty="0"/>
              </a:p>
            </p:txBody>
          </p:sp>
        </mc:Choice>
        <mc:Fallback xmlns="">
          <p:sp>
            <p:nvSpPr>
              <p:cNvPr id="9" name="Rectangle 8">
                <a:extLst>
                  <a:ext uri="{FF2B5EF4-FFF2-40B4-BE49-F238E27FC236}">
                    <a16:creationId xmlns:a16="http://schemas.microsoft.com/office/drawing/2014/main" xmlns:a14="http://schemas.microsoft.com/office/drawing/2010/main" xmlns="" id="{6FA52067-7DA7-4B7C-BCD7-E6BE88E928DF}"/>
                  </a:ext>
                </a:extLst>
              </p:cNvPr>
              <p:cNvSpPr>
                <a:spLocks noRot="1" noChangeAspect="1" noMove="1" noResize="1" noEditPoints="1" noAdjustHandles="1" noChangeArrowheads="1" noChangeShapeType="1" noTextEdit="1"/>
              </p:cNvSpPr>
              <p:nvPr/>
            </p:nvSpPr>
            <p:spPr>
              <a:xfrm>
                <a:off x="352697" y="2634191"/>
                <a:ext cx="3636637" cy="61901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7256" y="4491990"/>
                <a:ext cx="2950744" cy="369332"/>
              </a:xfrm>
              <a:prstGeom prst="rect">
                <a:avLst/>
              </a:prstGeom>
            </p:spPr>
            <p:txBody>
              <a:bodyPr wrap="none">
                <a:spAutoFit/>
              </a:bodyPr>
              <a:lstStyle/>
              <a:p>
                <a:r>
                  <a:rPr lang="en-US" dirty="0"/>
                  <a:t>ASR occurs when,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m:rPr>
                            <m:nor/>
                          </m:rPr>
                          <a:rPr lang="en-US">
                            <a:latin typeface="Cambria Math" panose="02040503050406030204" pitchFamily="18" charset="0"/>
                            <a:cs typeface="Arial" panose="020B0604020202020204" pitchFamily="34" charset="0"/>
                          </a:rPr>
                          <m:t>C</m:t>
                        </m:r>
                      </m:e>
                      <m:sub>
                        <m:r>
                          <a:rPr lang="en-US" i="1" dirty="0">
                            <a:latin typeface="Cambria Math" panose="02040503050406030204" pitchFamily="18" charset="0"/>
                          </a:rPr>
                          <m:t>𝑖𝑜𝑛</m:t>
                        </m:r>
                      </m:sub>
                    </m:sSub>
                  </m:oMath>
                </a14:m>
                <a:r>
                  <a:rPr lang="en-US" dirty="0"/>
                  <a:t> =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m:rPr>
                            <m:nor/>
                          </m:rPr>
                          <a:rPr lang="en-US">
                            <a:latin typeface="Cambria Math" panose="02040503050406030204" pitchFamily="18" charset="0"/>
                            <a:cs typeface="Arial" panose="020B0604020202020204" pitchFamily="34" charset="0"/>
                          </a:rPr>
                          <m:t>C</m:t>
                        </m:r>
                      </m:e>
                      <m:sub>
                        <m:r>
                          <a:rPr lang="en-US" b="0" i="1" dirty="0" smtClean="0">
                            <a:latin typeface="Cambria Math" panose="02040503050406030204" pitchFamily="18" charset="0"/>
                          </a:rPr>
                          <m:t>𝑐𝑟</m:t>
                        </m:r>
                      </m:sub>
                    </m:sSub>
                  </m:oMath>
                </a14:m>
                <a:r>
                  <a:rPr lang="en-US" dirty="0"/>
                  <a:t>  </a:t>
                </a:r>
              </a:p>
            </p:txBody>
          </p:sp>
        </mc:Choice>
        <mc:Fallback xmlns="">
          <p:sp>
            <p:nvSpPr>
              <p:cNvPr id="4" name="Rectangle 3"/>
              <p:cNvSpPr>
                <a:spLocks noRot="1" noChangeAspect="1" noMove="1" noResize="1" noEditPoints="1" noAdjustHandles="1" noChangeArrowheads="1" noChangeShapeType="1" noTextEdit="1"/>
              </p:cNvSpPr>
              <p:nvPr/>
            </p:nvSpPr>
            <p:spPr>
              <a:xfrm>
                <a:off x="97256" y="4491990"/>
                <a:ext cx="2950744" cy="369332"/>
              </a:xfrm>
              <a:prstGeom prst="rect">
                <a:avLst/>
              </a:prstGeom>
              <a:blipFill rotWithShape="0">
                <a:blip r:embed="rId5"/>
                <a:stretch>
                  <a:fillRect l="-1860"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989334" y="2544083"/>
                <a:ext cx="4832449" cy="1077218"/>
              </a:xfrm>
              <a:prstGeom prst="rect">
                <a:avLst/>
              </a:prstGeom>
            </p:spPr>
            <p:txBody>
              <a:bodyPr wrap="square">
                <a:spAutoFit/>
              </a:bodyPr>
              <a:lstStyle/>
              <a:p>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m:rPr>
                            <m:nor/>
                          </m:rPr>
                          <a:rPr lang="en-US" sz="1600">
                            <a:latin typeface="Arial" panose="020B0604020202020204" pitchFamily="34" charset="0"/>
                            <a:cs typeface="Arial" panose="020B0604020202020204" pitchFamily="34" charset="0"/>
                          </a:rPr>
                          <m:t>C</m:t>
                        </m:r>
                      </m:e>
                      <m:sub>
                        <m:r>
                          <a:rPr lang="en-US" sz="1600" i="1" dirty="0">
                            <a:latin typeface="Cambria Math" panose="02040503050406030204" pitchFamily="18" charset="0"/>
                          </a:rPr>
                          <m:t>𝑖𝑜𝑛</m:t>
                        </m:r>
                      </m:sub>
                    </m:sSub>
                  </m:oMath>
                </a14:m>
                <a:r>
                  <a:rPr lang="en-US" sz="1600" dirty="0">
                    <a:latin typeface="Arial" panose="020B0604020202020204" pitchFamily="34" charset="0"/>
                    <a:cs typeface="Arial" panose="020B0604020202020204" pitchFamily="34" charset="0"/>
                  </a:rPr>
                  <a:t> is the free ion concentration of the pore solution inside   the aggregate, </a:t>
                </a:r>
              </a:p>
              <a:p>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m:rPr>
                            <m:nor/>
                          </m:rPr>
                          <a:rPr lang="en-US" sz="1600" dirty="0">
                            <a:latin typeface="Arial" panose="020B0604020202020204" pitchFamily="34" charset="0"/>
                            <a:cs typeface="Arial" panose="020B0604020202020204" pitchFamily="34" charset="0"/>
                          </a:rPr>
                          <m:t>B</m:t>
                        </m:r>
                      </m:e>
                      <m:sub>
                        <m:r>
                          <a:rPr lang="en-US" sz="1600" i="1" dirty="0">
                            <a:latin typeface="Cambria Math" panose="02040503050406030204" pitchFamily="18" charset="0"/>
                          </a:rPr>
                          <m:t>𝑖</m:t>
                        </m:r>
                        <m:r>
                          <a:rPr lang="en-US" sz="1600" i="1">
                            <a:latin typeface="Cambria Math" panose="02040503050406030204" pitchFamily="18" charset="0"/>
                            <a:cs typeface="Arial" panose="020B0604020202020204" pitchFamily="34" charset="0"/>
                          </a:rPr>
                          <m:t>𝑜𝑛</m:t>
                        </m:r>
                      </m:sub>
                    </m:sSub>
                  </m:oMath>
                </a14:m>
                <a:r>
                  <a:rPr lang="en-US" sz="1600" dirty="0">
                    <a:latin typeface="Arial" panose="020B0604020202020204" pitchFamily="34" charset="0"/>
                    <a:cs typeface="Arial" panose="020B0604020202020204" pitchFamily="34" charset="0"/>
                  </a:rPr>
                  <a:t> is the binding capacity and</a:t>
                </a:r>
              </a:p>
              <a:p>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m:rPr>
                            <m:nor/>
                          </m:rPr>
                          <a:rPr lang="en-US" sz="1600">
                            <a:latin typeface="Arial" panose="020B0604020202020204" pitchFamily="34" charset="0"/>
                            <a:cs typeface="Arial" panose="020B0604020202020204" pitchFamily="34" charset="0"/>
                          </a:rPr>
                          <m:t>D</m:t>
                        </m:r>
                      </m:e>
                      <m:sub>
                        <m:r>
                          <a:rPr lang="en-US" sz="1600" i="1" dirty="0">
                            <a:latin typeface="Cambria Math" panose="02040503050406030204" pitchFamily="18" charset="0"/>
                          </a:rPr>
                          <m:t>𝑖𝑜𝑛</m:t>
                        </m:r>
                      </m:sub>
                    </m:sSub>
                  </m:oMath>
                </a14:m>
                <a:r>
                  <a:rPr lang="en-US" sz="1600" dirty="0">
                    <a:latin typeface="Arial" panose="020B0604020202020204" pitchFamily="34" charset="0"/>
                    <a:cs typeface="Arial" panose="020B0604020202020204" pitchFamily="34" charset="0"/>
                  </a:rPr>
                  <a:t> is the ion permeability of the aggregate. </a:t>
                </a:r>
                <a:endParaRPr lang="en-US" sz="1600" dirty="0">
                  <a:solidFill>
                    <a:srgbClr val="191917"/>
                  </a:solidFill>
                  <a:latin typeface="Arial" panose="020B0604020202020204" pitchFamily="34" charset="0"/>
                  <a:cs typeface="Arial" panose="020B0604020202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989334" y="2544083"/>
                <a:ext cx="4832449" cy="1077218"/>
              </a:xfrm>
              <a:prstGeom prst="rect">
                <a:avLst/>
              </a:prstGeom>
              <a:blipFill rotWithShape="0">
                <a:blip r:embed="rId6"/>
                <a:stretch>
                  <a:fillRect l="-631" t="-1695" b="-6215"/>
                </a:stretch>
              </a:blipFill>
            </p:spPr>
            <p:txBody>
              <a:bodyPr/>
              <a:lstStyle/>
              <a:p>
                <a:r>
                  <a:rPr lang="en-US">
                    <a:noFill/>
                  </a:rPr>
                  <a:t> </a:t>
                </a:r>
              </a:p>
            </p:txBody>
          </p:sp>
        </mc:Fallback>
      </mc:AlternateContent>
      <p:pic>
        <p:nvPicPr>
          <p:cNvPr id="10" name="Picture 9"/>
          <p:cNvPicPr>
            <a:picLocks noChangeAspect="1"/>
          </p:cNvPicPr>
          <p:nvPr/>
        </p:nvPicPr>
        <p:blipFill>
          <a:blip r:embed="rId7"/>
          <a:stretch>
            <a:fillRect/>
          </a:stretch>
        </p:blipFill>
        <p:spPr>
          <a:xfrm>
            <a:off x="3048000" y="3779045"/>
            <a:ext cx="5942965" cy="2164555"/>
          </a:xfrm>
          <a:prstGeom prst="rect">
            <a:avLst/>
          </a:prstGeom>
        </p:spPr>
      </p:pic>
      <p:sp>
        <p:nvSpPr>
          <p:cNvPr id="11" name="Rectangle 10"/>
          <p:cNvSpPr/>
          <p:nvPr/>
        </p:nvSpPr>
        <p:spPr>
          <a:xfrm>
            <a:off x="304800" y="5957322"/>
            <a:ext cx="8382000" cy="369332"/>
          </a:xfrm>
          <a:prstGeom prst="rect">
            <a:avLst/>
          </a:prstGeom>
        </p:spPr>
        <p:txBody>
          <a:bodyPr wrap="square">
            <a:spAutoFit/>
          </a:bodyPr>
          <a:lstStyle/>
          <a:p>
            <a:r>
              <a:rPr lang="en-US" sz="900" dirty="0"/>
              <a:t>3. </a:t>
            </a:r>
            <a:r>
              <a:rPr lang="en-US" sz="900" dirty="0" err="1"/>
              <a:t>Saouma</a:t>
            </a:r>
            <a:r>
              <a:rPr lang="en-US" sz="900" dirty="0"/>
              <a:t>, V. E., R.A. Martin, M. A. Hariri-</a:t>
            </a:r>
            <a:r>
              <a:rPr lang="en-US" sz="900" dirty="0" err="1"/>
              <a:t>Ardebili</a:t>
            </a:r>
            <a:r>
              <a:rPr lang="en-US" sz="900" dirty="0"/>
              <a:t>, and T. Katayama. A Mathematical Model For The Kinetics of The Alkali–Silica Chemical Reaction. </a:t>
            </a:r>
            <a:r>
              <a:rPr lang="en-US" sz="900" i="1" dirty="0"/>
              <a:t>Cement and Concrete Research,</a:t>
            </a:r>
            <a:r>
              <a:rPr lang="en-US" sz="900" dirty="0"/>
              <a:t> 2015. 68:184-195</a:t>
            </a:r>
          </a:p>
        </p:txBody>
      </p:sp>
      <p:cxnSp>
        <p:nvCxnSpPr>
          <p:cNvPr id="12" name="Straight Connector 11"/>
          <p:cNvCxnSpPr/>
          <p:nvPr/>
        </p:nvCxnSpPr>
        <p:spPr>
          <a:xfrm>
            <a:off x="3980474" y="2530361"/>
            <a:ext cx="8860"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357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884238"/>
                <a:ext cx="8229600" cy="715962"/>
              </a:xfrm>
            </p:spPr>
            <p:txBody>
              <a:bodyPr>
                <a:normAutofit/>
              </a:bodyPr>
              <a:lstStyle/>
              <a:p>
                <a:r>
                  <a:rPr lang="en-US" sz="2400" dirty="0"/>
                  <a:t>ASR expansion proposed by Victor E. </a:t>
                </a:r>
                <a:r>
                  <a:rPr lang="en-US" sz="2400" dirty="0" err="1"/>
                  <a:t>Saouma</a:t>
                </a:r>
                <a:r>
                  <a:rPr lang="en-US" sz="2400" dirty="0"/>
                  <a:t> </a:t>
                </a:r>
                <a14:m>
                  <m:oMath xmlns:m="http://schemas.openxmlformats.org/officeDocument/2006/math">
                    <m:sSup>
                      <m:sSupPr>
                        <m:ctrlPr>
                          <a:rPr lang="en-US" sz="2400" i="1">
                            <a:latin typeface="Cambria Math" panose="02040503050406030204" pitchFamily="18" charset="0"/>
                            <a:ea typeface="Garamond" charset="0"/>
                            <a:cs typeface="Garamond" charset="0"/>
                          </a:rPr>
                        </m:ctrlPr>
                      </m:sSupPr>
                      <m:e>
                        <m:r>
                          <m:rPr>
                            <m:nor/>
                          </m:rPr>
                          <a:rPr lang="en-US" sz="2400" b="1" dirty="0"/>
                          <m:t>et</m:t>
                        </m:r>
                        <m:r>
                          <m:rPr>
                            <m:nor/>
                          </m:rPr>
                          <a:rPr lang="en-US" sz="2400" b="1" dirty="0"/>
                          <m:t> </m:t>
                        </m:r>
                        <m:r>
                          <m:rPr>
                            <m:nor/>
                          </m:rPr>
                          <a:rPr lang="en-US" sz="2400" b="1" dirty="0"/>
                          <m:t>al</m:t>
                        </m:r>
                        <m:r>
                          <m:rPr>
                            <m:nor/>
                          </m:rPr>
                          <a:rPr lang="en-US" sz="2400" dirty="0"/>
                          <m:t>.</m:t>
                        </m:r>
                      </m:e>
                      <m:sup>
                        <m:r>
                          <a:rPr lang="en-US" sz="2400" dirty="0">
                            <a:latin typeface="Cambria Math" panose="02040503050406030204" pitchFamily="18" charset="0"/>
                          </a:rPr>
                          <m:t>3</m:t>
                        </m:r>
                      </m:sup>
                    </m:sSup>
                  </m:oMath>
                </a14:m>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884238"/>
                <a:ext cx="8229600" cy="715962"/>
              </a:xfrm>
              <a:blipFill rotWithShape="0">
                <a:blip r:embed="rId3"/>
                <a:stretch>
                  <a:fillRect b="-4237"/>
                </a:stretch>
              </a:blipFill>
            </p:spPr>
            <p:txBody>
              <a:bodyPr/>
              <a:lstStyle/>
              <a:p>
                <a:r>
                  <a:rPr lang="en-US">
                    <a:noFill/>
                  </a:rPr>
                  <a:t> </a:t>
                </a:r>
              </a:p>
            </p:txBody>
          </p:sp>
        </mc:Fallback>
      </mc:AlternateContent>
      <p:sp>
        <p:nvSpPr>
          <p:cNvPr id="7" name="TextBox 6"/>
          <p:cNvSpPr txBox="1"/>
          <p:nvPr/>
        </p:nvSpPr>
        <p:spPr>
          <a:xfrm>
            <a:off x="533400" y="1446361"/>
            <a:ext cx="8077200"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191917"/>
                </a:solidFill>
                <a:latin typeface="Arial" panose="020B0604020202020204" pitchFamily="34" charset="0"/>
                <a:cs typeface="Arial" panose="020B0604020202020204" pitchFamily="34" charset="0"/>
              </a:rPr>
              <a:t>Typically a single aggregate is modeled along with the cement paste.</a:t>
            </a:r>
          </a:p>
        </p:txBody>
      </p:sp>
      <p:sp>
        <p:nvSpPr>
          <p:cNvPr id="6" name="Rectangle 5"/>
          <p:cNvSpPr/>
          <p:nvPr/>
        </p:nvSpPr>
        <p:spPr>
          <a:xfrm>
            <a:off x="352697" y="1815693"/>
            <a:ext cx="8438606" cy="1754326"/>
          </a:xfrm>
          <a:prstGeom prst="rect">
            <a:avLst/>
          </a:prstGeom>
        </p:spPr>
        <p:txBody>
          <a:bodyPr wrap="square">
            <a:spAutoFit/>
          </a:bodyPr>
          <a:lstStyle/>
          <a:p>
            <a:r>
              <a:rPr lang="en-US" u="sng" dirty="0">
                <a:solidFill>
                  <a:srgbClr val="191917"/>
                </a:solidFill>
                <a:latin typeface="AdvTT94c8263f.I"/>
              </a:rPr>
              <a:t>With </a:t>
            </a:r>
            <a:r>
              <a:rPr lang="en-US" u="sng" dirty="0" err="1">
                <a:solidFill>
                  <a:srgbClr val="191917"/>
                </a:solidFill>
                <a:latin typeface="AdvTT94c8263f.I"/>
              </a:rPr>
              <a:t>meso</a:t>
            </a:r>
            <a:r>
              <a:rPr lang="en-US" u="sng" dirty="0">
                <a:solidFill>
                  <a:srgbClr val="191917"/>
                </a:solidFill>
                <a:latin typeface="AdvTT94c8263f.I"/>
              </a:rPr>
              <a:t>-scale model:</a:t>
            </a:r>
          </a:p>
          <a:p>
            <a:r>
              <a:rPr lang="en-US" dirty="0">
                <a:solidFill>
                  <a:srgbClr val="191917"/>
                </a:solidFill>
              </a:rPr>
              <a:t>The ASR gel permeation through the porous cement paste was assumed to be characterized by Darcy's law for a viscous flow as:</a:t>
            </a:r>
          </a:p>
          <a:p>
            <a:endParaRPr lang="en-US" dirty="0">
              <a:solidFill>
                <a:srgbClr val="191917"/>
              </a:solidFill>
            </a:endParaRPr>
          </a:p>
          <a:p>
            <a:endParaRPr lang="en-US" dirty="0">
              <a:solidFill>
                <a:srgbClr val="191917"/>
              </a:solidFill>
            </a:endParaRPr>
          </a:p>
          <a:p>
            <a:endParaRPr lang="en-US" dirty="0">
              <a:solidFill>
                <a:srgbClr val="191917"/>
              </a:solidFill>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FA52067-7DA7-4B7C-BCD7-E6BE88E928DF}"/>
                  </a:ext>
                </a:extLst>
              </p:cNvPr>
              <p:cNvSpPr/>
              <p:nvPr/>
            </p:nvSpPr>
            <p:spPr>
              <a:xfrm>
                <a:off x="256966" y="2783606"/>
                <a:ext cx="3231462" cy="706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0">
                              <a:latin typeface="Cambria Math" panose="02040503050406030204" pitchFamily="18" charset="0"/>
                            </a:rPr>
                            <m:t>𝜕</m:t>
                          </m:r>
                          <m:sSub>
                            <m:sSubPr>
                              <m:ctrlPr>
                                <a:rPr lang="en-US" i="1">
                                  <a:latin typeface="Cambria Math" panose="02040503050406030204" pitchFamily="18" charset="0"/>
                                  <a:cs typeface="Arial" panose="020B0604020202020204" pitchFamily="34" charset="0"/>
                                </a:rPr>
                              </m:ctrlPr>
                            </m:sSubPr>
                            <m:e>
                              <m:r>
                                <m:rPr>
                                  <m:nor/>
                                </m:rPr>
                                <a:rPr lang="en-US" b="0" i="0" smtClean="0">
                                  <a:latin typeface="Cambria Math" panose="02040503050406030204" pitchFamily="18" charset="0"/>
                                  <a:cs typeface="Arial" panose="020B0604020202020204" pitchFamily="34" charset="0"/>
                                </a:rPr>
                                <m:t>C</m:t>
                              </m:r>
                            </m:e>
                            <m:sub>
                              <m:r>
                                <a:rPr lang="en-US" b="0" i="1" dirty="0" smtClean="0">
                                  <a:latin typeface="Cambria Math" panose="02040503050406030204" pitchFamily="18" charset="0"/>
                                </a:rPr>
                                <m:t>𝑔𝑒𝑙</m:t>
                              </m:r>
                            </m:sub>
                          </m:sSub>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𝑡</m:t>
                          </m:r>
                          <m:r>
                            <a:rPr lang="en-US" b="0" i="1" smtClean="0">
                              <a:latin typeface="Cambria Math" panose="02040503050406030204" pitchFamily="18" charset="0"/>
                              <a:cs typeface="Arial" panose="020B0604020202020204" pitchFamily="34" charset="0"/>
                            </a:rPr>
                            <m:t>)</m:t>
                          </m:r>
                        </m:num>
                        <m:den>
                          <m:r>
                            <a:rPr lang="en-US" b="0" i="0">
                              <a:latin typeface="Cambria Math" panose="02040503050406030204" pitchFamily="18" charset="0"/>
                            </a:rPr>
                            <m:t>𝜕</m:t>
                          </m:r>
                          <m:r>
                            <a:rPr lang="en-US" b="0" i="1">
                              <a:latin typeface="Cambria Math" panose="02040503050406030204" pitchFamily="18" charset="0"/>
                            </a:rPr>
                            <m:t>𝑡</m:t>
                          </m:r>
                        </m:den>
                      </m:f>
                      <m:r>
                        <a:rPr lang="en-US" b="0" i="0">
                          <a:latin typeface="Cambria Math" panose="02040503050406030204" pitchFamily="18" charset="0"/>
                        </a:rPr>
                        <m:t> =</m:t>
                      </m:r>
                      <m:r>
                        <a:rPr lang="en-US" b="1" i="0">
                          <a:latin typeface="Cambria Math" panose="02040503050406030204" pitchFamily="18" charset="0"/>
                        </a:rPr>
                        <m:t>𝛁</m:t>
                      </m:r>
                      <m:r>
                        <a:rPr lang="en-US" b="0" i="0"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𝑔𝑒𝑙</m:t>
                              </m:r>
                            </m:sub>
                          </m:sSub>
                        </m:num>
                        <m:den>
                          <m:sSub>
                            <m:sSubPr>
                              <m:ctrlPr>
                                <a:rPr lang="en-US" i="1">
                                  <a:latin typeface="Cambria Math" panose="02040503050406030204" pitchFamily="18" charset="0"/>
                                </a:rPr>
                              </m:ctrlPr>
                            </m:sSubPr>
                            <m:e>
                              <m:r>
                                <m:rPr>
                                  <m:sty m:val="p"/>
                                </m:rPr>
                                <a:rPr lang="el-GR" i="1" smtClean="0">
                                  <a:latin typeface="Cambria Math" panose="02040503050406030204" pitchFamily="18" charset="0"/>
                                </a:rPr>
                                <m:t>η</m:t>
                              </m:r>
                            </m:e>
                            <m:sub>
                              <m:r>
                                <a:rPr lang="en-US" i="1">
                                  <a:latin typeface="Cambria Math" panose="02040503050406030204" pitchFamily="18" charset="0"/>
                                </a:rPr>
                                <m:t>𝑔𝑒𝑙</m:t>
                              </m:r>
                            </m:sub>
                          </m:sSub>
                        </m:den>
                      </m:f>
                      <m:d>
                        <m:dPr>
                          <m:ctrlPr>
                            <a:rPr lang="en-US" b="0" i="1" smtClean="0">
                              <a:latin typeface="Cambria Math" panose="02040503050406030204" pitchFamily="18" charset="0"/>
                            </a:rPr>
                          </m:ctrlPr>
                        </m:dPr>
                        <m:e>
                          <m:sSub>
                            <m:sSubPr>
                              <m:ctrlPr>
                                <a:rPr lang="en-US" i="1" smtClean="0">
                                  <a:latin typeface="Cambria Math" panose="02040503050406030204" pitchFamily="18" charset="0"/>
                                  <a:cs typeface="Arial" panose="020B0604020202020204" pitchFamily="34" charset="0"/>
                                </a:rPr>
                              </m:ctrlPr>
                            </m:sSubPr>
                            <m:e>
                              <m:r>
                                <a:rPr lang="en-US" b="1">
                                  <a:latin typeface="Cambria Math" panose="02040503050406030204" pitchFamily="18" charset="0"/>
                                </a:rPr>
                                <m:t>𝛁</m:t>
                              </m:r>
                              <m:r>
                                <m:rPr>
                                  <m:nor/>
                                </m:rPr>
                                <a:rPr lang="en-US" b="0" i="0" smtClean="0">
                                  <a:latin typeface="Cambria Math" panose="02040503050406030204" pitchFamily="18" charset="0"/>
                                  <a:cs typeface="Arial" panose="020B0604020202020204" pitchFamily="34" charset="0"/>
                                </a:rPr>
                                <m:t>P</m:t>
                              </m:r>
                            </m:e>
                            <m:sub>
                              <m:r>
                                <a:rPr lang="en-US" b="0" i="1" smtClean="0">
                                  <a:latin typeface="Cambria Math" panose="02040503050406030204" pitchFamily="18" charset="0"/>
                                  <a:cs typeface="Arial" panose="020B0604020202020204" pitchFamily="34" charset="0"/>
                                </a:rPr>
                                <m:t>𝑔𝑒𝑙</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𝑡</m:t>
                              </m:r>
                            </m:e>
                          </m:d>
                        </m:e>
                      </m:d>
                      <m:r>
                        <a:rPr lang="en-US" b="0" i="1" smtClean="0">
                          <a:latin typeface="Cambria Math" panose="02040503050406030204" pitchFamily="18" charset="0"/>
                        </a:rPr>
                        <m:t>)</m:t>
                      </m:r>
                    </m:oMath>
                  </m:oMathPara>
                </a14:m>
                <a:endParaRPr lang="en-US" dirty="0"/>
              </a:p>
            </p:txBody>
          </p:sp>
        </mc:Choice>
        <mc:Fallback xmlns="">
          <p:sp>
            <p:nvSpPr>
              <p:cNvPr id="9" name="Rectangle 8">
                <a:extLst>
                  <a:ext uri="{FF2B5EF4-FFF2-40B4-BE49-F238E27FC236}">
                    <a16:creationId xmlns:a16="http://schemas.microsoft.com/office/drawing/2014/main" xmlns:a14="http://schemas.microsoft.com/office/drawing/2010/main" xmlns="" id="{6FA52067-7DA7-4B7C-BCD7-E6BE88E928DF}"/>
                  </a:ext>
                </a:extLst>
              </p:cNvPr>
              <p:cNvSpPr>
                <a:spLocks noRot="1" noChangeAspect="1" noMove="1" noResize="1" noEditPoints="1" noAdjustHandles="1" noChangeArrowheads="1" noChangeShapeType="1" noTextEdit="1"/>
              </p:cNvSpPr>
              <p:nvPr/>
            </p:nvSpPr>
            <p:spPr>
              <a:xfrm>
                <a:off x="256966" y="2783606"/>
                <a:ext cx="3231462" cy="70654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584158" y="2692856"/>
                <a:ext cx="5636041" cy="1157240"/>
              </a:xfrm>
              <a:prstGeom prst="rect">
                <a:avLst/>
              </a:prstGeom>
            </p:spPr>
            <p:txBody>
              <a:bodyPr wrap="square">
                <a:spAutoFit/>
              </a:bodyPr>
              <a:lstStyle/>
              <a:p>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m:rPr>
                            <m:nor/>
                          </m:rPr>
                          <a:rPr lang="en-US" sz="1600">
                            <a:latin typeface="Arial" panose="020B0604020202020204" pitchFamily="34" charset="0"/>
                            <a:cs typeface="Arial" panose="020B0604020202020204" pitchFamily="34" charset="0"/>
                          </a:rPr>
                          <m:t>C</m:t>
                        </m:r>
                      </m:e>
                      <m:sub>
                        <m:r>
                          <a:rPr lang="en-US" sz="1600" i="1" dirty="0">
                            <a:latin typeface="Cambria Math" panose="02040503050406030204" pitchFamily="18" charset="0"/>
                          </a:rPr>
                          <m:t>𝑔𝑒𝑙</m:t>
                        </m:r>
                      </m:sub>
                    </m:sSub>
                    <m:r>
                      <a:rPr lang="en-US" sz="1600" i="1">
                        <a:latin typeface="Cambria Math" panose="02040503050406030204" pitchFamily="18" charset="0"/>
                        <a:cs typeface="Arial" panose="020B0604020202020204" pitchFamily="34" charset="0"/>
                      </a:rPr>
                      <m:t>(</m:t>
                    </m:r>
                    <m:r>
                      <a:rPr lang="en-US" sz="1600" i="1">
                        <a:latin typeface="Cambria Math" panose="02040503050406030204" pitchFamily="18" charset="0"/>
                        <a:cs typeface="Arial" panose="020B0604020202020204" pitchFamily="34" charset="0"/>
                      </a:rPr>
                      <m:t>𝑡</m:t>
                    </m:r>
                    <m:r>
                      <a:rPr lang="en-US" sz="1600" i="1">
                        <a:latin typeface="Cambria Math" panose="02040503050406030204" pitchFamily="18" charset="0"/>
                        <a:cs typeface="Arial" panose="020B0604020202020204" pitchFamily="34" charset="0"/>
                      </a:rPr>
                      <m:t>)</m:t>
                    </m:r>
                  </m:oMath>
                </a14:m>
                <a:r>
                  <a:rPr lang="en-US" sz="1600" dirty="0">
                    <a:latin typeface="Arial" panose="020B0604020202020204" pitchFamily="34" charset="0"/>
                    <a:cs typeface="Arial" panose="020B0604020202020204" pitchFamily="34" charset="0"/>
                  </a:rPr>
                  <a:t> is the concentration of the gel, </a:t>
                </a:r>
              </a:p>
              <a:p>
                <a14:m>
                  <m:oMath xmlns:m="http://schemas.openxmlformats.org/officeDocument/2006/math">
                    <m:sSub>
                      <m:sSubPr>
                        <m:ctrlPr>
                          <a:rPr lang="en-US" sz="1600" i="1">
                            <a:latin typeface="Cambria Math" panose="02040503050406030204" pitchFamily="18" charset="0"/>
                          </a:rPr>
                        </m:ctrlPr>
                      </m:sSubPr>
                      <m:e>
                        <m:r>
                          <m:rPr>
                            <m:sty m:val="p"/>
                          </m:rPr>
                          <a:rPr lang="el-GR" sz="1600" i="1">
                            <a:latin typeface="Cambria Math" panose="02040503050406030204" pitchFamily="18" charset="0"/>
                          </a:rPr>
                          <m:t>η</m:t>
                        </m:r>
                      </m:e>
                      <m:sub>
                        <m:r>
                          <a:rPr lang="en-US" sz="1600" i="1">
                            <a:latin typeface="Cambria Math" panose="02040503050406030204" pitchFamily="18" charset="0"/>
                          </a:rPr>
                          <m:t>𝑔𝑒𝑙</m:t>
                        </m:r>
                      </m:sub>
                    </m:sSub>
                  </m:oMath>
                </a14:m>
                <a:r>
                  <a:rPr lang="en-US" sz="1600" dirty="0">
                    <a:latin typeface="Arial" panose="020B0604020202020204" pitchFamily="34" charset="0"/>
                    <a:cs typeface="Arial" panose="020B0604020202020204" pitchFamily="34" charset="0"/>
                  </a:rPr>
                  <a:t> is the viscosity of the gel </a:t>
                </a:r>
                <a:endParaRPr lang="en-US" sz="1600" i="1" dirty="0">
                  <a:latin typeface="Arial" panose="020B0604020202020204" pitchFamily="34" charset="0"/>
                  <a:cs typeface="Arial" panose="020B0604020202020204" pitchFamily="34" charset="0"/>
                </a:endParaRPr>
              </a:p>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𝐾</m:t>
                        </m:r>
                      </m:e>
                      <m:sub>
                        <m:r>
                          <a:rPr lang="en-US" sz="1600" i="1">
                            <a:latin typeface="Cambria Math" panose="02040503050406030204" pitchFamily="18" charset="0"/>
                          </a:rPr>
                          <m:t>𝑔𝑒𝑙</m:t>
                        </m:r>
                      </m:sub>
                    </m:sSub>
                  </m:oMath>
                </a14:m>
                <a:r>
                  <a:rPr lang="en-US" sz="1600" dirty="0">
                    <a:latin typeface="Arial" panose="020B0604020202020204" pitchFamily="34" charset="0"/>
                    <a:cs typeface="Arial" panose="020B0604020202020204" pitchFamily="34" charset="0"/>
                  </a:rPr>
                  <a:t>is the gel permeability of the porous cement paste, and</a:t>
                </a:r>
              </a:p>
              <a:p>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m:rPr>
                            <m:nor/>
                          </m:rPr>
                          <a:rPr lang="en-US" sz="1600">
                            <a:latin typeface="Arial" panose="020B0604020202020204" pitchFamily="34" charset="0"/>
                            <a:cs typeface="Arial" panose="020B0604020202020204" pitchFamily="34" charset="0"/>
                          </a:rPr>
                          <m:t>P</m:t>
                        </m:r>
                      </m:e>
                      <m:sub>
                        <m:r>
                          <a:rPr lang="en-US" sz="1600" i="1">
                            <a:latin typeface="Cambria Math" panose="02040503050406030204" pitchFamily="18" charset="0"/>
                            <a:cs typeface="Arial" panose="020B0604020202020204" pitchFamily="34" charset="0"/>
                          </a:rPr>
                          <m:t>𝑔𝑒𝑙</m:t>
                        </m:r>
                      </m:sub>
                    </m:sSub>
                    <m:d>
                      <m:dPr>
                        <m:ctrlPr>
                          <a:rPr lang="en-US" sz="1600" i="1" dirty="0">
                            <a:latin typeface="Cambria Math" panose="02040503050406030204" pitchFamily="18" charset="0"/>
                          </a:rPr>
                        </m:ctrlPr>
                      </m:dPr>
                      <m:e>
                        <m:r>
                          <a:rPr lang="en-US" sz="1600" i="1" dirty="0">
                            <a:latin typeface="Cambria Math" panose="02040503050406030204" pitchFamily="18" charset="0"/>
                          </a:rPr>
                          <m:t>𝑡</m:t>
                        </m:r>
                      </m:e>
                    </m:d>
                  </m:oMath>
                </a14:m>
                <a:r>
                  <a:rPr lang="en-US" sz="1600" dirty="0">
                    <a:latin typeface="Arial" panose="020B0604020202020204" pitchFamily="34" charset="0"/>
                    <a:cs typeface="Arial" panose="020B0604020202020204" pitchFamily="34" charset="0"/>
                  </a:rPr>
                  <a:t> is the interface pressure distribution due to ASR gel</a:t>
                </a:r>
                <a:endParaRPr lang="en-US" sz="1600" dirty="0">
                  <a:solidFill>
                    <a:srgbClr val="191917"/>
                  </a:solidFill>
                  <a:latin typeface="Arial" panose="020B0604020202020204" pitchFamily="34" charset="0"/>
                  <a:cs typeface="Arial" panose="020B0604020202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584158" y="2692856"/>
                <a:ext cx="5636041" cy="1157240"/>
              </a:xfrm>
              <a:prstGeom prst="rect">
                <a:avLst/>
              </a:prstGeom>
              <a:blipFill rotWithShape="0">
                <a:blip r:embed="rId5"/>
                <a:stretch>
                  <a:fillRect t="-1579" b="-4211"/>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842571" y="3889721"/>
            <a:ext cx="5755640" cy="2130079"/>
          </a:xfrm>
          <a:prstGeom prst="rect">
            <a:avLst/>
          </a:prstGeom>
        </p:spPr>
      </p:pic>
      <p:sp>
        <p:nvSpPr>
          <p:cNvPr id="10" name="Rectangle 9"/>
          <p:cNvSpPr/>
          <p:nvPr/>
        </p:nvSpPr>
        <p:spPr>
          <a:xfrm>
            <a:off x="304800" y="5957322"/>
            <a:ext cx="8382000" cy="369332"/>
          </a:xfrm>
          <a:prstGeom prst="rect">
            <a:avLst/>
          </a:prstGeom>
        </p:spPr>
        <p:txBody>
          <a:bodyPr wrap="square">
            <a:spAutoFit/>
          </a:bodyPr>
          <a:lstStyle/>
          <a:p>
            <a:r>
              <a:rPr lang="en-US" sz="900" dirty="0"/>
              <a:t>3. </a:t>
            </a:r>
            <a:r>
              <a:rPr lang="en-US" sz="900" dirty="0" err="1"/>
              <a:t>Saouma</a:t>
            </a:r>
            <a:r>
              <a:rPr lang="en-US" sz="900" dirty="0"/>
              <a:t>, V. E., R.A. Martin, M. A. Hariri-</a:t>
            </a:r>
            <a:r>
              <a:rPr lang="en-US" sz="900" dirty="0" err="1"/>
              <a:t>Ardebili</a:t>
            </a:r>
            <a:r>
              <a:rPr lang="en-US" sz="900" dirty="0"/>
              <a:t>, and T. Katayama. A Mathematical Model For The Kinetics of The Alkali–Silica Chemical Reaction. </a:t>
            </a:r>
            <a:r>
              <a:rPr lang="en-US" sz="900" i="1" dirty="0"/>
              <a:t>Cement and Concrete Research,</a:t>
            </a:r>
            <a:r>
              <a:rPr lang="en-US" sz="900" dirty="0"/>
              <a:t> 2015. 68:184-195</a:t>
            </a:r>
          </a:p>
        </p:txBody>
      </p:sp>
      <p:cxnSp>
        <p:nvCxnSpPr>
          <p:cNvPr id="11" name="Straight Connector 10"/>
          <p:cNvCxnSpPr/>
          <p:nvPr/>
        </p:nvCxnSpPr>
        <p:spPr>
          <a:xfrm>
            <a:off x="3575298" y="2783606"/>
            <a:ext cx="0" cy="9941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6724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0"/>
            <a:ext cx="8229600" cy="715962"/>
          </a:xfrm>
        </p:spPr>
        <p:txBody>
          <a:bodyPr/>
          <a:lstStyle/>
          <a:p>
            <a:r>
              <a:rPr lang="en-US" dirty="0"/>
              <a:t>Proposed Model</a:t>
            </a:r>
          </a:p>
        </p:txBody>
      </p:sp>
    </p:spTree>
    <p:extLst>
      <p:ext uri="{BB962C8B-B14F-4D97-AF65-F5344CB8AC3E}">
        <p14:creationId xmlns:p14="http://schemas.microsoft.com/office/powerpoint/2010/main" val="4015731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ASR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54162"/>
                <a:ext cx="7780507" cy="4160838"/>
              </a:xfrm>
            </p:spPr>
            <p:txBody>
              <a:bodyPr>
                <a:noAutofit/>
              </a:bodyPr>
              <a:lstStyle/>
              <a:p>
                <a:r>
                  <a:rPr lang="en-US" sz="1800" dirty="0">
                    <a:latin typeface="Arial" panose="020B0604020202020204" pitchFamily="34" charset="0"/>
                    <a:cs typeface="Arial" panose="020B0604020202020204" pitchFamily="34" charset="0"/>
                  </a:rPr>
                  <a:t>A comprehensive model which couples the major relevant physics fields (transport mechanisms) based on the principles of mass balance and momentum balance.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basic principle used in modeling of chemical engineering process is the concept of balance of momentum, mass and energy, which can be expressed in a general form as the following </a:t>
                </a:r>
                <a14:m>
                  <m:oMath xmlns:m="http://schemas.openxmlformats.org/officeDocument/2006/math">
                    <m:sSup>
                      <m:sSupPr>
                        <m:ctrlPr>
                          <a:rPr lang="en-US" sz="2000" i="1">
                            <a:solidFill>
                              <a:srgbClr val="191917"/>
                            </a:solidFill>
                            <a:latin typeface="Cambria Math" panose="02040503050406030204" pitchFamily="18" charset="0"/>
                          </a:rPr>
                        </m:ctrlPr>
                      </m:sSupPr>
                      <m:e>
                        <m:r>
                          <m:rPr>
                            <m:nor/>
                          </m:rPr>
                          <a:rPr lang="en-US" sz="2000" b="0" i="0" smtClean="0">
                            <a:solidFill>
                              <a:srgbClr val="191917"/>
                            </a:solidFill>
                            <a:latin typeface="Cambria Math" panose="02040503050406030204" pitchFamily="18" charset="0"/>
                          </a:rPr>
                          <m:t>equation</m:t>
                        </m:r>
                      </m:e>
                      <m:sup>
                        <m:r>
                          <a:rPr lang="en-US" sz="2000" b="0" i="1" dirty="0" smtClean="0">
                            <a:latin typeface="Cambria Math" panose="02040503050406030204" pitchFamily="18" charset="0"/>
                          </a:rPr>
                          <m:t>6</m:t>
                        </m:r>
                      </m:sup>
                    </m:sSup>
                  </m:oMath>
                </a14:m>
                <a:r>
                  <a:rPr lang="en-US" sz="2000" dirty="0">
                    <a:latin typeface="Arial" panose="020B0604020202020204" pitchFamily="34" charset="0"/>
                    <a:cs typeface="Arial" panose="020B0604020202020204" pitchFamily="34" charset="0"/>
                  </a:rPr>
                  <a:t>:</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      A = I+G-O-C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54162"/>
                <a:ext cx="7780507" cy="4160838"/>
              </a:xfrm>
              <a:blipFill rotWithShape="0">
                <a:blip r:embed="rId3"/>
                <a:stretch>
                  <a:fillRect l="-627" t="-878" r="-1332"/>
                </a:stretch>
              </a:blipFill>
            </p:spPr>
            <p:txBody>
              <a:bodyPr/>
              <a:lstStyle/>
              <a:p>
                <a:r>
                  <a:rPr lang="en-US">
                    <a:noFill/>
                  </a:rPr>
                  <a:t> </a:t>
                </a:r>
              </a:p>
            </p:txBody>
          </p:sp>
        </mc:Fallback>
      </mc:AlternateContent>
      <p:sp>
        <p:nvSpPr>
          <p:cNvPr id="4" name="Rectangle 3"/>
          <p:cNvSpPr/>
          <p:nvPr/>
        </p:nvSpPr>
        <p:spPr>
          <a:xfrm>
            <a:off x="304800" y="5715000"/>
            <a:ext cx="8382000" cy="369332"/>
          </a:xfrm>
          <a:prstGeom prst="rect">
            <a:avLst/>
          </a:prstGeom>
        </p:spPr>
        <p:txBody>
          <a:bodyPr wrap="square">
            <a:spAutoFit/>
          </a:bodyPr>
          <a:lstStyle/>
          <a:p>
            <a:r>
              <a:rPr lang="en-US" sz="900" dirty="0">
                <a:latin typeface="Garamond" panose="02020404030301010803" pitchFamily="18" charset="0"/>
              </a:rPr>
              <a:t>6. </a:t>
            </a:r>
            <a:r>
              <a:rPr lang="en-US" sz="900" dirty="0" err="1"/>
              <a:t>Gradoń</a:t>
            </a:r>
            <a:r>
              <a:rPr lang="en-US" sz="900" dirty="0"/>
              <a:t>, L. Principles Of Momentum, Mass And Energy Balances, Chemical </a:t>
            </a:r>
            <a:r>
              <a:rPr lang="en-US" sz="900" dirty="0" err="1"/>
              <a:t>Engineeering</a:t>
            </a:r>
            <a:r>
              <a:rPr lang="en-US" sz="900" dirty="0"/>
              <a:t> And Chemical Process Technology, Vol. I, Warsaw University of Technology, Warsaw, Poland.</a:t>
            </a:r>
            <a:endParaRPr lang="en-US" sz="900" dirty="0">
              <a:latin typeface="Garamond" panose="02020404030301010803" pitchFamily="18" charset="0"/>
            </a:endParaRPr>
          </a:p>
        </p:txBody>
      </p:sp>
      <p:sp>
        <p:nvSpPr>
          <p:cNvPr id="5" name="Rectangle 4"/>
          <p:cNvSpPr/>
          <p:nvPr/>
        </p:nvSpPr>
        <p:spPr>
          <a:xfrm>
            <a:off x="2971800" y="3962400"/>
            <a:ext cx="5181600" cy="1323439"/>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A is the accumulation built-up within system, </a:t>
            </a:r>
          </a:p>
          <a:p>
            <a:r>
              <a:rPr lang="en-US" sz="1600" dirty="0">
                <a:latin typeface="Arial" panose="020B0604020202020204" pitchFamily="34" charset="0"/>
                <a:cs typeface="Arial" panose="020B0604020202020204" pitchFamily="34" charset="0"/>
              </a:rPr>
              <a:t>I is input entering through system surface, </a:t>
            </a:r>
          </a:p>
          <a:p>
            <a:r>
              <a:rPr lang="en-US" sz="1600" dirty="0">
                <a:latin typeface="Arial" panose="020B0604020202020204" pitchFamily="34" charset="0"/>
                <a:cs typeface="Arial" panose="020B0604020202020204" pitchFamily="34" charset="0"/>
              </a:rPr>
              <a:t>G means generation produced in system volume, </a:t>
            </a:r>
          </a:p>
          <a:p>
            <a:r>
              <a:rPr lang="en-US" sz="1600" dirty="0">
                <a:latin typeface="Arial" panose="020B0604020202020204" pitchFamily="34" charset="0"/>
                <a:cs typeface="Arial" panose="020B0604020202020204" pitchFamily="34" charset="0"/>
              </a:rPr>
              <a:t>O means output leaving through system boundary, and C is the consumption used in system volume.</a:t>
            </a:r>
          </a:p>
        </p:txBody>
      </p:sp>
      <p:cxnSp>
        <p:nvCxnSpPr>
          <p:cNvPr id="6" name="Straight Connector 5"/>
          <p:cNvCxnSpPr/>
          <p:nvPr/>
        </p:nvCxnSpPr>
        <p:spPr>
          <a:xfrm>
            <a:off x="2952307" y="3886200"/>
            <a:ext cx="0" cy="137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884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ASR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54162"/>
                <a:ext cx="7780507" cy="4238114"/>
              </a:xfrm>
            </p:spPr>
            <p:txBody>
              <a:bodyPr>
                <a:noAutofit/>
              </a:bodyPr>
              <a:lstStyle/>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Mass balance</a:t>
                </a:r>
                <a:r>
                  <a:rPr lang="en-US" sz="1800" dirty="0">
                    <a:latin typeface="Arial" panose="020B0604020202020204" pitchFamily="34" charset="0"/>
                    <a:cs typeface="Arial" panose="020B0604020202020204" pitchFamily="34" charset="0"/>
                  </a:rPr>
                  <a:t>: One of the fundamental laws of physics states that mass can neither be produced nor destroyed, that is, mass is conserved.</a:t>
                </a:r>
              </a:p>
              <a:p>
                <a:pPr marL="0" indent="0">
                  <a:buNone/>
                </a:pPr>
                <a:endParaRPr lang="en-US" sz="1800" dirty="0">
                  <a:latin typeface="Arial" panose="020B0604020202020204" pitchFamily="34" charset="0"/>
                  <a:cs typeface="Arial" panose="020B0604020202020204" pitchFamily="34" charset="0"/>
                </a:endParaRPr>
              </a:p>
              <a:p>
                <a:pPr marL="0" indent="0">
                  <a:buNone/>
                </a:pPr>
                <a14:m>
                  <m:oMath xmlns:m="http://schemas.openxmlformats.org/officeDocument/2006/math">
                    <m:f>
                      <m:fPr>
                        <m:ctrlPr>
                          <a:rPr lang="en-US" sz="1800" i="1">
                            <a:latin typeface="Cambria Math" panose="02040503050406030204" pitchFamily="18" charset="0"/>
                          </a:rPr>
                        </m:ctrlPr>
                      </m:fPr>
                      <m:num>
                        <m:r>
                          <a:rPr lang="en-US" sz="1800">
                            <a:latin typeface="Cambria Math" panose="02040503050406030204" pitchFamily="18" charset="0"/>
                          </a:rPr>
                          <m:t>𝜕</m:t>
                        </m:r>
                      </m:num>
                      <m:den>
                        <m:r>
                          <a:rPr lang="en-US" sz="1800">
                            <a:latin typeface="Cambria Math" panose="02040503050406030204" pitchFamily="18" charset="0"/>
                          </a:rPr>
                          <m:t>𝜕</m:t>
                        </m:r>
                        <m:r>
                          <m:rPr>
                            <m:sty m:val="p"/>
                          </m:rPr>
                          <a:rPr lang="en-US" sz="1800">
                            <a:latin typeface="Cambria Math" panose="02040503050406030204" pitchFamily="18" charset="0"/>
                          </a:rPr>
                          <m:t>t</m:t>
                        </m:r>
                        <m:r>
                          <a:rPr lang="en-US" sz="1800">
                            <a:latin typeface="Cambria Math" panose="02040503050406030204" pitchFamily="18" charset="0"/>
                          </a:rPr>
                          <m:t> </m:t>
                        </m:r>
                      </m:den>
                    </m:f>
                  </m:oMath>
                </a14:m>
                <a:r>
                  <a:rPr lang="en-US" sz="1800" dirty="0">
                    <a:latin typeface="Arial" panose="020B0604020202020204" pitchFamily="34" charset="0"/>
                    <a:cs typeface="Arial" panose="020B0604020202020204" pitchFamily="34" charset="0"/>
                  </a:rPr>
                  <a:t>(c</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 ∇ · (</a:t>
                </a:r>
                <a:r>
                  <a:rPr lang="en-US" sz="1800" dirty="0" err="1">
                    <a:latin typeface="Arial" panose="020B0604020202020204" pitchFamily="34" charset="0"/>
                    <a:cs typeface="Arial" panose="020B0604020202020204" pitchFamily="34" charset="0"/>
                  </a:rPr>
                  <a:t>D</a:t>
                </a:r>
                <a:r>
                  <a:rPr lang="en-US" sz="1800" baseline="-25000" dirty="0" err="1">
                    <a:latin typeface="Arial" panose="020B0604020202020204" pitchFamily="34" charset="0"/>
                    <a:cs typeface="Arial" panose="020B0604020202020204" pitchFamily="34" charset="0"/>
                  </a:rPr>
                  <a:t>i</a:t>
                </a:r>
                <a:r>
                  <a:rPr lang="en-US" sz="1800" dirty="0" err="1">
                    <a:latin typeface="Arial" panose="020B0604020202020204" pitchFamily="34" charset="0"/>
                    <a:cs typeface="Arial" panose="020B0604020202020204" pitchFamily="34" charset="0"/>
                  </a:rPr>
                  <a:t>∇c</a:t>
                </a:r>
                <a:r>
                  <a:rPr lang="en-US" sz="1800" baseline="-25000" dirty="0" err="1">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Fick’s 2nd law                                       </a:t>
                </a:r>
              </a:p>
              <a:p>
                <a:pPr marL="0" indent="0">
                  <a:buNone/>
                </a:pPr>
                <a:r>
                  <a:rPr lang="en-US" sz="1800" dirty="0">
                    <a:latin typeface="Arial" panose="020B0604020202020204" pitchFamily="34" charset="0"/>
                    <a:cs typeface="Arial" panose="020B0604020202020204" pitchFamily="34" charset="0"/>
                  </a:rPr>
                  <a:t>Or, </a:t>
                </a:r>
                <a14:m>
                  <m:oMath xmlns:m="http://schemas.openxmlformats.org/officeDocument/2006/math">
                    <m:f>
                      <m:fPr>
                        <m:ctrlPr>
                          <a:rPr lang="en-US" sz="1800" i="1">
                            <a:latin typeface="Cambria Math" panose="02040503050406030204" pitchFamily="18" charset="0"/>
                          </a:rPr>
                        </m:ctrlPr>
                      </m:fPr>
                      <m:num>
                        <m:r>
                          <a:rPr lang="en-US" sz="1800">
                            <a:latin typeface="Cambria Math" panose="02040503050406030204" pitchFamily="18" charset="0"/>
                          </a:rPr>
                          <m:t>𝜕</m:t>
                        </m:r>
                      </m:num>
                      <m:den>
                        <m:r>
                          <a:rPr lang="en-US" sz="1800">
                            <a:latin typeface="Cambria Math" panose="02040503050406030204" pitchFamily="18" charset="0"/>
                          </a:rPr>
                          <m:t>𝜕</m:t>
                        </m:r>
                        <m:r>
                          <m:rPr>
                            <m:sty m:val="p"/>
                          </m:rPr>
                          <a:rPr lang="en-US" sz="1800">
                            <a:latin typeface="Cambria Math" panose="02040503050406030204" pitchFamily="18" charset="0"/>
                          </a:rPr>
                          <m:t>t</m:t>
                        </m:r>
                        <m:r>
                          <a:rPr lang="en-US" sz="1800">
                            <a:latin typeface="Cambria Math" panose="02040503050406030204" pitchFamily="18" charset="0"/>
                          </a:rPr>
                          <m:t> </m:t>
                        </m:r>
                      </m:den>
                    </m:f>
                  </m:oMath>
                </a14:m>
                <a:r>
                  <a:rPr lang="en-US" sz="1800" dirty="0">
                    <a:latin typeface="Arial" panose="020B0604020202020204" pitchFamily="34" charset="0"/>
                    <a:cs typeface="Arial" panose="020B0604020202020204" pitchFamily="34" charset="0"/>
                  </a:rPr>
                  <a:t>(c</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 ∇ · (</a:t>
                </a:r>
                <a:r>
                  <a:rPr lang="en-US" sz="1800" dirty="0" err="1">
                    <a:latin typeface="Arial" panose="020B0604020202020204" pitchFamily="34" charset="0"/>
                    <a:cs typeface="Arial" panose="020B0604020202020204" pitchFamily="34" charset="0"/>
                  </a:rPr>
                  <a:t>D</a:t>
                </a:r>
                <a:r>
                  <a:rPr lang="en-US" sz="1800" baseline="-25000" dirty="0" err="1">
                    <a:latin typeface="Arial" panose="020B0604020202020204" pitchFamily="34" charset="0"/>
                    <a:cs typeface="Arial" panose="020B0604020202020204" pitchFamily="34" charset="0"/>
                  </a:rPr>
                  <a:t>i</a:t>
                </a:r>
                <a:r>
                  <a:rPr lang="en-US" sz="1800" dirty="0" err="1">
                    <a:latin typeface="Arial" panose="020B0604020202020204" pitchFamily="34" charset="0"/>
                    <a:cs typeface="Arial" panose="020B0604020202020204" pitchFamily="34" charset="0"/>
                  </a:rPr>
                  <a:t>∇c</a:t>
                </a:r>
                <a:r>
                  <a:rPr lang="en-US" sz="1800" baseline="-25000" dirty="0" err="1">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=0                                                                           </a:t>
                </a:r>
              </a:p>
              <a:p>
                <a:pPr marL="0" indent="0">
                  <a:buNone/>
                </a:pPr>
                <a:r>
                  <a:rPr lang="en-US" sz="1800" dirty="0">
                    <a:latin typeface="Arial" panose="020B0604020202020204" pitchFamily="34" charset="0"/>
                    <a:cs typeface="Arial" panose="020B0604020202020204" pitchFamily="34" charset="0"/>
                  </a:rPr>
                  <a:t>where, </a:t>
                </a:r>
                <a14:m>
                  <m:oMath xmlns:m="http://schemas.openxmlformats.org/officeDocument/2006/math">
                    <m:f>
                      <m:fPr>
                        <m:ctrlPr>
                          <a:rPr lang="en-US" sz="1800" i="1">
                            <a:latin typeface="Cambria Math" panose="02040503050406030204" pitchFamily="18" charset="0"/>
                          </a:rPr>
                        </m:ctrlPr>
                      </m:fPr>
                      <m:num>
                        <m:r>
                          <a:rPr lang="en-US" sz="1800">
                            <a:latin typeface="Cambria Math" panose="02040503050406030204" pitchFamily="18" charset="0"/>
                          </a:rPr>
                          <m:t>𝜕</m:t>
                        </m:r>
                      </m:num>
                      <m:den>
                        <m:r>
                          <a:rPr lang="en-US" sz="1800">
                            <a:latin typeface="Cambria Math" panose="02040503050406030204" pitchFamily="18" charset="0"/>
                          </a:rPr>
                          <m:t>𝜕</m:t>
                        </m:r>
                        <m:r>
                          <m:rPr>
                            <m:sty m:val="p"/>
                          </m:rPr>
                          <a:rPr lang="en-US" sz="1800">
                            <a:latin typeface="Cambria Math" panose="02040503050406030204" pitchFamily="18" charset="0"/>
                          </a:rPr>
                          <m:t>t</m:t>
                        </m:r>
                        <m:r>
                          <a:rPr lang="en-US" sz="1800">
                            <a:latin typeface="Cambria Math" panose="02040503050406030204" pitchFamily="18" charset="0"/>
                          </a:rPr>
                          <m:t> </m:t>
                        </m:r>
                      </m:den>
                    </m:f>
                  </m:oMath>
                </a14:m>
                <a:r>
                  <a:rPr lang="en-US" sz="1800" dirty="0">
                    <a:latin typeface="Arial" panose="020B0604020202020204" pitchFamily="34" charset="0"/>
                    <a:cs typeface="Arial" panose="020B0604020202020204" pitchFamily="34" charset="0"/>
                  </a:rPr>
                  <a:t>(c</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is the accumulation rate, D</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is diffusivity,  and ∇ · (∇c</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indicates the 2nd derivative of the concentration of each species I i.e. c</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In this study, local rule for accumulation was expressed by Fick's 2nd law of diffusion to simulate concrete as an isotropic material.</a:t>
                </a: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54162"/>
                <a:ext cx="7780507" cy="4238114"/>
              </a:xfrm>
              <a:blipFill rotWithShape="0">
                <a:blip r:embed="rId3"/>
                <a:stretch>
                  <a:fillRect l="-627"/>
                </a:stretch>
              </a:blipFill>
            </p:spPr>
            <p:txBody>
              <a:bodyPr/>
              <a:lstStyle/>
              <a:p>
                <a:r>
                  <a:rPr lang="en-US">
                    <a:noFill/>
                  </a:rPr>
                  <a:t> </a:t>
                </a:r>
              </a:p>
            </p:txBody>
          </p:sp>
        </mc:Fallback>
      </mc:AlternateContent>
    </p:spTree>
    <p:extLst>
      <p:ext uri="{BB962C8B-B14F-4D97-AF65-F5344CB8AC3E}">
        <p14:creationId xmlns:p14="http://schemas.microsoft.com/office/powerpoint/2010/main" val="1388818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ASR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54162"/>
                <a:ext cx="7780507" cy="4238114"/>
              </a:xfrm>
            </p:spPr>
            <p:txBody>
              <a:bodyPr>
                <a:noAutofit/>
              </a:bodyPr>
              <a:lstStyle/>
              <a:p>
                <a:pPr marL="0" indent="0">
                  <a:buNone/>
                </a:pPr>
                <a:r>
                  <a:rPr lang="en-US" sz="1800" b="1" dirty="0">
                    <a:latin typeface="Arial" panose="020B0604020202020204" pitchFamily="34" charset="0"/>
                    <a:cs typeface="Arial" panose="020B0604020202020204" pitchFamily="34" charset="0"/>
                  </a:rPr>
                  <a:t>Momentum balance</a:t>
                </a:r>
                <a:r>
                  <a:rPr lang="en-US" sz="1800" dirty="0">
                    <a:latin typeface="Arial" panose="020B0604020202020204" pitchFamily="34" charset="0"/>
                    <a:cs typeface="Arial" panose="020B0604020202020204" pitchFamily="34" charset="0"/>
                  </a:rPr>
                  <a:t>: Momentum of a particle can be defined as the product of particle’s mass and velocity. </a:t>
                </a:r>
              </a:p>
              <a:p>
                <a:pPr marL="0" indent="0">
                  <a:buNone/>
                </a:pPr>
                <a:r>
                  <a:rPr lang="en-US" sz="1800" dirty="0">
                    <a:latin typeface="Arial" panose="020B0604020202020204" pitchFamily="34" charset="0"/>
                    <a:cs typeface="Arial" panose="020B0604020202020204" pitchFamily="34" charset="0"/>
                  </a:rPr>
                  <a:t>To simulate fluid flow and velocity in alkali-silica reaction momentum balance was developed based on the principle of Newton’s law:</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u </a:t>
                </a:r>
                <a:r>
                  <a:rPr lang="en-US" sz="1800" dirty="0">
                    <a:latin typeface="Arial" panose="020B0604020202020204" pitchFamily="34" charset="0"/>
                    <a:cs typeface="Arial" panose="020B0604020202020204" pitchFamily="34" charset="0"/>
                  </a:rPr>
                  <a:t>·∇c</a:t>
                </a:r>
                <a:r>
                  <a:rPr lang="en-US" sz="1800" baseline="-25000" dirty="0">
                    <a:latin typeface="Arial" panose="020B0604020202020204" pitchFamily="34" charset="0"/>
                    <a:cs typeface="Arial" panose="020B0604020202020204" pitchFamily="34" charset="0"/>
                  </a:rPr>
                  <a:t>i </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a:t>
                </a:r>
                <a:r>
                  <a:rPr lang="en-US" sz="1800" baseline="-25000" dirty="0" err="1">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Coupled Equation</a:t>
                </a:r>
                <a:r>
                  <a:rPr lang="en-US" sz="1800" dirty="0">
                    <a:latin typeface="Arial" panose="020B0604020202020204" pitchFamily="34" charset="0"/>
                    <a:cs typeface="Arial" panose="020B0604020202020204" pitchFamily="34" charset="0"/>
                  </a:rPr>
                  <a:t>:  </a:t>
                </a:r>
                <a14:m>
                  <m:oMath xmlns:m="http://schemas.openxmlformats.org/officeDocument/2006/math">
                    <m:f>
                      <m:fPr>
                        <m:ctrlPr>
                          <a:rPr lang="en-US" sz="1800" i="1">
                            <a:latin typeface="Cambria Math" panose="02040503050406030204" pitchFamily="18" charset="0"/>
                          </a:rPr>
                        </m:ctrlPr>
                      </m:fPr>
                      <m:num>
                        <m:r>
                          <a:rPr lang="en-US" sz="1800">
                            <a:latin typeface="Cambria Math" panose="02040503050406030204" pitchFamily="18" charset="0"/>
                          </a:rPr>
                          <m:t>𝜕</m:t>
                        </m:r>
                      </m:num>
                      <m:den>
                        <m:r>
                          <a:rPr lang="en-US" sz="1800">
                            <a:latin typeface="Cambria Math" panose="02040503050406030204" pitchFamily="18" charset="0"/>
                          </a:rPr>
                          <m:t>𝜕</m:t>
                        </m:r>
                        <m:r>
                          <m:rPr>
                            <m:sty m:val="p"/>
                          </m:rPr>
                          <a:rPr lang="en-US" sz="1800">
                            <a:latin typeface="Cambria Math" panose="02040503050406030204" pitchFamily="18" charset="0"/>
                          </a:rPr>
                          <m:t>t</m:t>
                        </m:r>
                        <m:r>
                          <a:rPr lang="en-US" sz="1800">
                            <a:latin typeface="Cambria Math" panose="02040503050406030204" pitchFamily="18" charset="0"/>
                          </a:rPr>
                          <m:t> </m:t>
                        </m:r>
                      </m:den>
                    </m:f>
                  </m:oMath>
                </a14:m>
                <a:r>
                  <a:rPr lang="en-US" sz="1800" dirty="0">
                    <a:latin typeface="Arial" panose="020B0604020202020204" pitchFamily="34" charset="0"/>
                    <a:cs typeface="Arial" panose="020B0604020202020204" pitchFamily="34" charset="0"/>
                  </a:rPr>
                  <a:t>(c</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 ∇ · (-</a:t>
                </a:r>
                <a:r>
                  <a:rPr lang="en-US" sz="1800" dirty="0" err="1">
                    <a:latin typeface="Arial" panose="020B0604020202020204" pitchFamily="34" charset="0"/>
                    <a:cs typeface="Arial" panose="020B0604020202020204" pitchFamily="34" charset="0"/>
                  </a:rPr>
                  <a:t>D</a:t>
                </a:r>
                <a:r>
                  <a:rPr lang="en-US" sz="1800" baseline="-25000" dirty="0" err="1">
                    <a:latin typeface="Arial" panose="020B0604020202020204" pitchFamily="34" charset="0"/>
                    <a:cs typeface="Arial" panose="020B0604020202020204" pitchFamily="34" charset="0"/>
                  </a:rPr>
                  <a:t>i</a:t>
                </a:r>
                <a:r>
                  <a:rPr lang="en-US" sz="1800" dirty="0" err="1">
                    <a:latin typeface="Arial" panose="020B0604020202020204" pitchFamily="34" charset="0"/>
                    <a:cs typeface="Arial" panose="020B0604020202020204" pitchFamily="34" charset="0"/>
                  </a:rPr>
                  <a:t>∇c</a:t>
                </a:r>
                <a:r>
                  <a:rPr lang="en-US" sz="1800" baseline="-25000" dirty="0" err="1">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 </a:t>
                </a:r>
                <a:r>
                  <a:rPr lang="en-US" sz="1800" b="1" dirty="0">
                    <a:latin typeface="Arial" panose="020B0604020202020204" pitchFamily="34" charset="0"/>
                    <a:cs typeface="Arial" panose="020B0604020202020204" pitchFamily="34" charset="0"/>
                  </a:rPr>
                  <a:t>u </a:t>
                </a:r>
                <a:r>
                  <a:rPr lang="en-US" sz="1800" dirty="0">
                    <a:latin typeface="Arial" panose="020B0604020202020204" pitchFamily="34" charset="0"/>
                    <a:cs typeface="Arial" panose="020B0604020202020204" pitchFamily="34" charset="0"/>
                  </a:rPr>
                  <a:t>·∇c</a:t>
                </a:r>
                <a:r>
                  <a:rPr lang="en-US" sz="1800" baseline="-25000" dirty="0">
                    <a:latin typeface="Arial" panose="020B0604020202020204" pitchFamily="34" charset="0"/>
                    <a:cs typeface="Arial" panose="020B0604020202020204" pitchFamily="34" charset="0"/>
                  </a:rPr>
                  <a:t>i </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a:t>
                </a:r>
                <a:r>
                  <a:rPr lang="en-US" sz="1800" baseline="-25000" dirty="0" err="1">
                    <a:latin typeface="Arial" panose="020B0604020202020204" pitchFamily="34" charset="0"/>
                    <a:cs typeface="Arial" panose="020B0604020202020204" pitchFamily="34" charset="0"/>
                  </a:rPr>
                  <a:t>i</a:t>
                </a:r>
                <a:endParaRPr lang="en-US" sz="1800" baseline="-25000" dirty="0">
                  <a:latin typeface="Arial" panose="020B0604020202020204" pitchFamily="34" charset="0"/>
                  <a:cs typeface="Arial" panose="020B0604020202020204" pitchFamily="34" charset="0"/>
                </a:endParaRPr>
              </a:p>
              <a:p>
                <a:pPr marL="0" indent="0">
                  <a:buNone/>
                </a:pPr>
                <a:endParaRPr lang="en-US" sz="1800" baseline="-25000" dirty="0">
                  <a:latin typeface="Arial" panose="020B0604020202020204" pitchFamily="34" charset="0"/>
                  <a:cs typeface="Arial" panose="020B0604020202020204" pitchFamily="34" charset="0"/>
                </a:endParaRPr>
              </a:p>
              <a:p>
                <a:pPr marL="0" indent="0">
                  <a:buNone/>
                </a:pPr>
                <a:endParaRPr lang="en-US" sz="1800" baseline="-25000" dirty="0">
                  <a:latin typeface="Arial" panose="020B0604020202020204" pitchFamily="34" charset="0"/>
                  <a:cs typeface="Arial" panose="020B0604020202020204" pitchFamily="34" charset="0"/>
                </a:endParaRPr>
              </a:p>
              <a:p>
                <a:pPr marL="0" indent="0">
                  <a:buNone/>
                </a:pPr>
                <a:endParaRPr lang="en-US" sz="1800" baseline="-25000" dirty="0">
                  <a:latin typeface="Arial" panose="020B0604020202020204" pitchFamily="34" charset="0"/>
                  <a:cs typeface="Arial" panose="020B0604020202020204" pitchFamily="34" charset="0"/>
                </a:endParaRPr>
              </a:p>
              <a:p>
                <a:pPr marL="0" indent="0">
                  <a:buNone/>
                </a:pPr>
                <a:endParaRPr lang="en-US" sz="1800" baseline="-250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dependent variable in this balance equation is the concentration of each species, c</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54162"/>
                <a:ext cx="7780507" cy="4238114"/>
              </a:xfrm>
              <a:blipFill rotWithShape="0">
                <a:blip r:embed="rId3"/>
                <a:stretch>
                  <a:fillRect l="-627" t="-863" b="-9209"/>
                </a:stretch>
              </a:blipFill>
            </p:spPr>
            <p:txBody>
              <a:bodyPr/>
              <a:lstStyle/>
              <a:p>
                <a:r>
                  <a:rPr lang="en-US">
                    <a:noFill/>
                  </a:rPr>
                  <a:t> </a:t>
                </a:r>
              </a:p>
            </p:txBody>
          </p:sp>
        </mc:Fallback>
      </mc:AlternateContent>
      <p:sp>
        <p:nvSpPr>
          <p:cNvPr id="4" name="Rectangle 3"/>
          <p:cNvSpPr/>
          <p:nvPr/>
        </p:nvSpPr>
        <p:spPr>
          <a:xfrm>
            <a:off x="2175754" y="3048000"/>
            <a:ext cx="4572000" cy="584775"/>
          </a:xfrm>
          <a:prstGeom prst="rect">
            <a:avLst/>
          </a:prstGeom>
        </p:spPr>
        <p:txBody>
          <a:bodyPr>
            <a:spAutoFit/>
          </a:bodyPr>
          <a:lstStyle/>
          <a:p>
            <a:r>
              <a:rPr lang="en-US" sz="1600" b="1" dirty="0">
                <a:latin typeface="Arial" panose="020B0604020202020204" pitchFamily="34" charset="0"/>
                <a:cs typeface="Arial" panose="020B0604020202020204" pitchFamily="34" charset="0"/>
              </a:rPr>
              <a:t>u </a:t>
            </a:r>
            <a:r>
              <a:rPr lang="en-US" sz="1600" dirty="0">
                <a:latin typeface="Arial" panose="020B0604020202020204" pitchFamily="34" charset="0"/>
                <a:cs typeface="Arial" panose="020B0604020202020204" pitchFamily="34" charset="0"/>
              </a:rPr>
              <a:t>·∇c</a:t>
            </a:r>
            <a:r>
              <a:rPr lang="en-US" sz="1600" baseline="-25000" dirty="0">
                <a:latin typeface="Arial" panose="020B0604020202020204" pitchFamily="34" charset="0"/>
                <a:cs typeface="Arial" panose="020B0604020202020204" pitchFamily="34" charset="0"/>
              </a:rPr>
              <a:t>i </a:t>
            </a:r>
            <a:r>
              <a:rPr lang="en-US" sz="1600" dirty="0">
                <a:latin typeface="Arial" panose="020B0604020202020204" pitchFamily="34" charset="0"/>
                <a:cs typeface="Arial" panose="020B0604020202020204" pitchFamily="34" charset="0"/>
              </a:rPr>
              <a:t>accounts for convection, and</a:t>
            </a:r>
          </a:p>
          <a:p>
            <a:r>
              <a:rPr lang="en-US" sz="1600" dirty="0" err="1">
                <a:latin typeface="Arial" panose="020B0604020202020204" pitchFamily="34" charset="0"/>
                <a:cs typeface="Arial" panose="020B0604020202020204" pitchFamily="34" charset="0"/>
              </a:rPr>
              <a:t>R</a:t>
            </a:r>
            <a:r>
              <a:rPr lang="en-US" sz="1600" baseline="-250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is consumption rate of each species </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a:t>
            </a:r>
          </a:p>
        </p:txBody>
      </p:sp>
      <p:sp>
        <p:nvSpPr>
          <p:cNvPr id="5" name="Rectangle 4"/>
          <p:cNvSpPr/>
          <p:nvPr/>
        </p:nvSpPr>
        <p:spPr>
          <a:xfrm>
            <a:off x="1524000" y="4267200"/>
            <a:ext cx="8610600" cy="1107996"/>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c</a:t>
            </a:r>
            <a:r>
              <a:rPr lang="en-US" sz="1600" baseline="-25000" dirty="0">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is the concentration of species </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(mole/m3), </a:t>
            </a:r>
          </a:p>
          <a:p>
            <a:r>
              <a:rPr lang="en-US" sz="1600" dirty="0">
                <a:latin typeface="Arial" panose="020B0604020202020204" pitchFamily="34" charset="0"/>
                <a:cs typeface="Arial" panose="020B0604020202020204" pitchFamily="34" charset="0"/>
              </a:rPr>
              <a:t>D</a:t>
            </a:r>
            <a:r>
              <a:rPr lang="en-US" sz="1600" baseline="-25000" dirty="0">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denotes the diffusion coefficient of species </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(m</a:t>
            </a:r>
            <a:r>
              <a:rPr lang="en-US" sz="1600" baseline="30000" dirty="0">
                <a:latin typeface="Arial" panose="020B0604020202020204" pitchFamily="34" charset="0"/>
                <a:cs typeface="Arial" panose="020B0604020202020204" pitchFamily="34" charset="0"/>
              </a:rPr>
              <a:t>2</a:t>
            </a:r>
            <a:r>
              <a:rPr lang="en-US" sz="1600" dirty="0">
                <a:latin typeface="Arial" panose="020B0604020202020204" pitchFamily="34" charset="0"/>
                <a:cs typeface="Arial" panose="020B0604020202020204" pitchFamily="34" charset="0"/>
              </a:rPr>
              <a:t>/s), </a:t>
            </a:r>
          </a:p>
          <a:p>
            <a:r>
              <a:rPr lang="en-US" sz="1600" dirty="0">
                <a:latin typeface="Arial" panose="020B0604020202020204" pitchFamily="34" charset="0"/>
                <a:cs typeface="Arial" panose="020B0604020202020204" pitchFamily="34" charset="0"/>
              </a:rPr>
              <a:t>u is the fluid velocity vector (m/s), and </a:t>
            </a:r>
          </a:p>
          <a:p>
            <a:r>
              <a:rPr lang="en-US" sz="1600" dirty="0" err="1">
                <a:latin typeface="Arial" panose="020B0604020202020204" pitchFamily="34" charset="0"/>
                <a:cs typeface="Arial" panose="020B0604020202020204" pitchFamily="34" charset="0"/>
              </a:rPr>
              <a:t>R</a:t>
            </a:r>
            <a:r>
              <a:rPr lang="en-US" sz="1600" baseline="-250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is a source term or consumption rate for the species </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(mole/(m</a:t>
            </a:r>
            <a:r>
              <a:rPr lang="en-US" sz="1600" baseline="30000" dirty="0">
                <a:latin typeface="Arial" panose="020B0604020202020204" pitchFamily="34" charset="0"/>
                <a:cs typeface="Arial" panose="020B0604020202020204" pitchFamily="34" charset="0"/>
              </a:rPr>
              <a:t>3</a:t>
            </a:r>
            <a:r>
              <a:rPr lang="en-US" sz="1600" dirty="0">
                <a:latin typeface="Arial" panose="020B0604020202020204" pitchFamily="34" charset="0"/>
                <a:cs typeface="Arial" panose="020B0604020202020204" pitchFamily="34" charset="0"/>
              </a:rPr>
              <a:t>/s)). </a:t>
            </a:r>
          </a:p>
        </p:txBody>
      </p:sp>
      <p:sp>
        <p:nvSpPr>
          <p:cNvPr id="6" name="Rectangle 5"/>
          <p:cNvSpPr/>
          <p:nvPr/>
        </p:nvSpPr>
        <p:spPr>
          <a:xfrm>
            <a:off x="2785354" y="3733800"/>
            <a:ext cx="33528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7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ASR Model</a:t>
            </a:r>
          </a:p>
        </p:txBody>
      </p:sp>
      <p:sp>
        <p:nvSpPr>
          <p:cNvPr id="3" name="Content Placeholder 2"/>
          <p:cNvSpPr>
            <a:spLocks noGrp="1"/>
          </p:cNvSpPr>
          <p:nvPr>
            <p:ph idx="1"/>
          </p:nvPr>
        </p:nvSpPr>
        <p:spPr>
          <a:xfrm>
            <a:off x="609600" y="1554162"/>
            <a:ext cx="7780507" cy="4694238"/>
          </a:xfrm>
        </p:spPr>
        <p:txBody>
          <a:bodyPr>
            <a:noAutofit/>
          </a:bodyPr>
          <a:lstStyle/>
          <a:p>
            <a:pPr marL="0" indent="0">
              <a:buNone/>
            </a:pPr>
            <a:r>
              <a:rPr lang="en-US" sz="1800" b="1" dirty="0">
                <a:latin typeface="Arial" panose="020B0604020202020204" pitchFamily="34" charset="0"/>
                <a:cs typeface="Arial" panose="020B0604020202020204" pitchFamily="34" charset="0"/>
              </a:rPr>
              <a:t>Source term, </a:t>
            </a:r>
            <a:r>
              <a:rPr lang="en-US" sz="1800" b="1" dirty="0" err="1">
                <a:latin typeface="Arial" panose="020B0604020202020204" pitchFamily="34" charset="0"/>
                <a:cs typeface="Arial" panose="020B0604020202020204" pitchFamily="34" charset="0"/>
              </a:rPr>
              <a:t>R</a:t>
            </a:r>
            <a:r>
              <a:rPr lang="en-US" sz="1800" b="1" baseline="-25000" dirty="0" err="1">
                <a:latin typeface="Arial" panose="020B0604020202020204" pitchFamily="34" charset="0"/>
                <a:cs typeface="Arial" panose="020B0604020202020204" pitchFamily="34" charset="0"/>
              </a:rPr>
              <a:t>i</a:t>
            </a:r>
            <a:r>
              <a:rPr lang="en-US" sz="1800" b="1"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76200" y="76200"/>
            <a:ext cx="8991600" cy="6351703"/>
          </a:xfrm>
          <a:prstGeom prst="rect">
            <a:avLst/>
          </a:prstGeom>
        </p:spPr>
      </p:pic>
      <p:sp>
        <p:nvSpPr>
          <p:cNvPr id="9" name="TextBox 8"/>
          <p:cNvSpPr txBox="1"/>
          <p:nvPr/>
        </p:nvSpPr>
        <p:spPr>
          <a:xfrm>
            <a:off x="2739158" y="1916668"/>
            <a:ext cx="385042"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k</a:t>
            </a:r>
            <a:r>
              <a:rPr lang="en-US" baseline="-25000" dirty="0">
                <a:solidFill>
                  <a:srgbClr val="FF0000"/>
                </a:solidFill>
                <a:latin typeface="Arial" panose="020B0604020202020204" pitchFamily="34" charset="0"/>
                <a:cs typeface="Arial" panose="020B0604020202020204" pitchFamily="34" charset="0"/>
              </a:rPr>
              <a:t>1</a:t>
            </a:r>
            <a:endParaRPr lang="en-US" dirty="0">
              <a:solidFill>
                <a:srgbClr val="FF0000"/>
              </a:solidFill>
            </a:endParaRPr>
          </a:p>
        </p:txBody>
      </p:sp>
      <p:sp>
        <p:nvSpPr>
          <p:cNvPr id="10" name="TextBox 9"/>
          <p:cNvSpPr txBox="1"/>
          <p:nvPr/>
        </p:nvSpPr>
        <p:spPr>
          <a:xfrm>
            <a:off x="2667000" y="2831068"/>
            <a:ext cx="385042"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k</a:t>
            </a:r>
            <a:r>
              <a:rPr lang="en-US" baseline="-25000" dirty="0">
                <a:solidFill>
                  <a:srgbClr val="FF0000"/>
                </a:solidFill>
                <a:latin typeface="Arial" panose="020B0604020202020204" pitchFamily="34" charset="0"/>
                <a:cs typeface="Arial" panose="020B0604020202020204" pitchFamily="34" charset="0"/>
              </a:rPr>
              <a:t>2</a:t>
            </a:r>
            <a:endParaRPr lang="en-US" dirty="0">
              <a:solidFill>
                <a:srgbClr val="FF0000"/>
              </a:solidFill>
            </a:endParaRPr>
          </a:p>
        </p:txBody>
      </p:sp>
      <p:sp>
        <p:nvSpPr>
          <p:cNvPr id="11" name="TextBox 10"/>
          <p:cNvSpPr txBox="1"/>
          <p:nvPr/>
        </p:nvSpPr>
        <p:spPr>
          <a:xfrm>
            <a:off x="2626646" y="3745468"/>
            <a:ext cx="385042"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k</a:t>
            </a:r>
            <a:r>
              <a:rPr lang="en-US" baseline="-25000" dirty="0">
                <a:solidFill>
                  <a:srgbClr val="FF0000"/>
                </a:solidFill>
                <a:latin typeface="Arial" panose="020B0604020202020204" pitchFamily="34" charset="0"/>
                <a:cs typeface="Arial" panose="020B0604020202020204" pitchFamily="34" charset="0"/>
              </a:rPr>
              <a:t>3</a:t>
            </a:r>
            <a:endParaRPr lang="en-US" dirty="0">
              <a:solidFill>
                <a:srgbClr val="FF0000"/>
              </a:solidFill>
            </a:endParaRPr>
          </a:p>
        </p:txBody>
      </p:sp>
    </p:spTree>
    <p:extLst>
      <p:ext uri="{BB962C8B-B14F-4D97-AF65-F5344CB8AC3E}">
        <p14:creationId xmlns:p14="http://schemas.microsoft.com/office/powerpoint/2010/main" val="75390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ASR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54162"/>
                <a:ext cx="7780507" cy="4694238"/>
              </a:xfrm>
            </p:spPr>
            <p:txBody>
              <a:bodyPr>
                <a:noAutofit/>
              </a:bodyPr>
              <a:lstStyle/>
              <a:p>
                <a:pPr marL="0" indent="0">
                  <a:buNone/>
                </a:pPr>
                <a:r>
                  <a:rPr lang="en-US" sz="1800" b="1" dirty="0">
                    <a:latin typeface="Arial" panose="020B0604020202020204" pitchFamily="34" charset="0"/>
                    <a:cs typeface="Arial" panose="020B0604020202020204" pitchFamily="34" charset="0"/>
                  </a:rPr>
                  <a:t>Source term, </a:t>
                </a:r>
                <a:r>
                  <a:rPr lang="en-US" sz="1800" b="1" dirty="0" err="1">
                    <a:latin typeface="Arial" panose="020B0604020202020204" pitchFamily="34" charset="0"/>
                    <a:cs typeface="Arial" panose="020B0604020202020204" pitchFamily="34" charset="0"/>
                  </a:rPr>
                  <a:t>R</a:t>
                </a:r>
                <a:r>
                  <a:rPr lang="en-US" sz="1800" b="1" baseline="-25000" dirty="0" err="1">
                    <a:latin typeface="Arial" panose="020B0604020202020204" pitchFamily="34" charset="0"/>
                    <a:cs typeface="Arial" panose="020B0604020202020204" pitchFamily="34" charset="0"/>
                  </a:rPr>
                  <a:t>i</a:t>
                </a:r>
                <a:r>
                  <a:rPr lang="en-US" sz="1800" b="1" dirty="0">
                    <a:latin typeface="Arial" panose="020B0604020202020204" pitchFamily="34" charset="0"/>
                    <a:cs typeface="Arial" panose="020B0604020202020204" pitchFamily="34" charset="0"/>
                  </a:rPr>
                  <a:t> :</a:t>
                </a:r>
              </a:p>
              <a:p>
                <a:pPr marL="0" indent="0">
                  <a:buNone/>
                </a:pPr>
                <a:r>
                  <a:rPr lang="en-US" sz="1800" dirty="0">
                    <a:latin typeface="Arial" panose="020B0604020202020204" pitchFamily="34" charset="0"/>
                    <a:cs typeface="Arial" panose="020B0604020202020204" pitchFamily="34" charset="0"/>
                  </a:rPr>
                  <a:t>Based on the chemical kinetics of ASR, the rate of change of concentration for each of the six species can be expressed as</a:t>
                </a:r>
                <a:r>
                  <a:rPr lang="en-US" sz="1800" dirty="0">
                    <a:solidFill>
                      <a:srgbClr val="191917"/>
                    </a:solidFill>
                  </a:rPr>
                  <a:t> </a:t>
                </a:r>
                <a14:m>
                  <m:oMath xmlns:m="http://schemas.openxmlformats.org/officeDocument/2006/math">
                    <m:sSup>
                      <m:sSupPr>
                        <m:ctrlPr>
                          <a:rPr lang="en-US" sz="1800" i="1">
                            <a:solidFill>
                              <a:srgbClr val="191917"/>
                            </a:solidFill>
                            <a:latin typeface="Cambria Math" panose="02040503050406030204" pitchFamily="18" charset="0"/>
                          </a:rPr>
                        </m:ctrlPr>
                      </m:sSupPr>
                      <m:e>
                        <m:r>
                          <m:rPr>
                            <m:nor/>
                          </m:rPr>
                          <a:rPr lang="en-US" sz="1800" dirty="0">
                            <a:latin typeface="Arial" panose="020B0604020202020204" pitchFamily="34" charset="0"/>
                            <a:cs typeface="Arial" panose="020B0604020202020204" pitchFamily="34" charset="0"/>
                          </a:rPr>
                          <m:t>following</m:t>
                        </m:r>
                      </m:e>
                      <m:sup>
                        <m:r>
                          <a:rPr lang="en-US" sz="1800" b="0" i="1" smtClean="0">
                            <a:solidFill>
                              <a:srgbClr val="191917"/>
                            </a:solidFill>
                            <a:latin typeface="Cambria Math" panose="02040503050406030204" pitchFamily="18" charset="0"/>
                          </a:rPr>
                          <m:t>3</m:t>
                        </m:r>
                      </m:sup>
                    </m:sSup>
                  </m:oMath>
                </a14:m>
                <a:r>
                  <a:rPr lang="en-US" sz="1800" dirty="0">
                    <a:latin typeface="Arial" panose="020B0604020202020204" pitchFamily="34" charset="0"/>
                    <a:cs typeface="Arial" panose="020B0604020202020204" pitchFamily="34" charset="0"/>
                  </a:rPr>
                  <a:t>:</a:t>
                </a:r>
              </a:p>
              <a:p>
                <a:pPr marL="0" indent="0">
                  <a:buNone/>
                </a:pPr>
                <a14:m>
                  <m:oMath xmlns:m="http://schemas.openxmlformats.org/officeDocument/2006/math">
                    <m:f>
                      <m:fPr>
                        <m:ctrlPr>
                          <a:rPr lang="en-US" sz="1800" i="1">
                            <a:latin typeface="Cambria Math" panose="02040503050406030204" pitchFamily="18" charset="0"/>
                          </a:rPr>
                        </m:ctrlPr>
                      </m:fPr>
                      <m:num>
                        <m:r>
                          <m:rPr>
                            <m:sty m:val="p"/>
                          </m:rPr>
                          <a:rPr lang="en-US" sz="1800">
                            <a:latin typeface="Cambria Math" panose="02040503050406030204" pitchFamily="18" charset="0"/>
                          </a:rPr>
                          <m:t>d</m:t>
                        </m:r>
                        <m:r>
                          <a:rPr lang="en-US" sz="1800">
                            <a:latin typeface="Cambria Math" panose="02040503050406030204" pitchFamily="18" charset="0"/>
                          </a:rPr>
                          <m:t>[</m:t>
                        </m:r>
                        <m:r>
                          <m:rPr>
                            <m:sty m:val="p"/>
                          </m:rPr>
                          <a:rPr lang="en-US" sz="1800">
                            <a:latin typeface="Cambria Math" panose="02040503050406030204" pitchFamily="18" charset="0"/>
                          </a:rPr>
                          <m:t>Siloxane</m:t>
                        </m:r>
                        <m:r>
                          <a:rPr lang="en-US" sz="1800">
                            <a:latin typeface="Cambria Math" panose="02040503050406030204" pitchFamily="18" charset="0"/>
                          </a:rPr>
                          <m:t>]</m:t>
                        </m:r>
                      </m:num>
                      <m:den>
                        <m:r>
                          <m:rPr>
                            <m:sty m:val="p"/>
                          </m:rPr>
                          <a:rPr lang="en-US" sz="1800">
                            <a:latin typeface="Cambria Math" panose="02040503050406030204" pitchFamily="18" charset="0"/>
                          </a:rPr>
                          <m:t>dt</m:t>
                        </m:r>
                      </m:den>
                    </m:f>
                  </m:oMath>
                </a14:m>
                <a:r>
                  <a:rPr lang="en-US" sz="1800" dirty="0">
                    <a:latin typeface="Arial" panose="020B0604020202020204" pitchFamily="34" charset="0"/>
                    <a:cs typeface="Arial" panose="020B0604020202020204" pitchFamily="34" charset="0"/>
                  </a:rPr>
                  <a:t>         = -k</a:t>
                </a:r>
                <a:r>
                  <a:rPr lang="en-US" sz="1800" baseline="-25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Siloxane</a:t>
                </a:r>
                <a:r>
                  <a:rPr lang="en-US" sz="1800" dirty="0">
                    <a:latin typeface="Arial" panose="020B0604020202020204" pitchFamily="34" charset="0"/>
                    <a:cs typeface="Arial" panose="020B0604020202020204" pitchFamily="34" charset="0"/>
                  </a:rPr>
                  <a:t>][ROH]            </a:t>
                </a:r>
              </a:p>
              <a:p>
                <a:pPr marL="0" indent="0">
                  <a:buNone/>
                </a:pPr>
                <a14:m>
                  <m:oMath xmlns:m="http://schemas.openxmlformats.org/officeDocument/2006/math">
                    <m:f>
                      <m:fPr>
                        <m:ctrlPr>
                          <a:rPr lang="en-US" sz="1800" i="1">
                            <a:latin typeface="Cambria Math" panose="02040503050406030204" pitchFamily="18" charset="0"/>
                          </a:rPr>
                        </m:ctrlPr>
                      </m:fPr>
                      <m:num>
                        <m:r>
                          <m:rPr>
                            <m:sty m:val="p"/>
                          </m:rPr>
                          <a:rPr lang="en-US" sz="1800">
                            <a:latin typeface="Cambria Math" panose="02040503050406030204" pitchFamily="18" charset="0"/>
                          </a:rPr>
                          <m:t>d</m:t>
                        </m:r>
                        <m:r>
                          <a:rPr lang="en-US" sz="1800">
                            <a:latin typeface="Cambria Math" panose="02040503050406030204" pitchFamily="18" charset="0"/>
                          </a:rPr>
                          <m:t>[</m:t>
                        </m:r>
                        <m:r>
                          <m:rPr>
                            <m:sty m:val="p"/>
                          </m:rPr>
                          <a:rPr lang="en-US" sz="1800">
                            <a:latin typeface="Cambria Math" panose="02040503050406030204" pitchFamily="18" charset="0"/>
                          </a:rPr>
                          <m:t>ROH</m:t>
                        </m:r>
                        <m:r>
                          <a:rPr lang="en-US" sz="1800">
                            <a:latin typeface="Cambria Math" panose="02040503050406030204" pitchFamily="18" charset="0"/>
                          </a:rPr>
                          <m:t>]</m:t>
                        </m:r>
                      </m:num>
                      <m:den>
                        <m:r>
                          <m:rPr>
                            <m:sty m:val="p"/>
                          </m:rPr>
                          <a:rPr lang="en-US" sz="1800">
                            <a:latin typeface="Cambria Math" panose="02040503050406030204" pitchFamily="18" charset="0"/>
                          </a:rPr>
                          <m:t>dt</m:t>
                        </m:r>
                      </m:den>
                    </m:f>
                  </m:oMath>
                </a14:m>
                <a:r>
                  <a:rPr lang="en-US" sz="1800" dirty="0">
                    <a:latin typeface="Arial" panose="020B0604020202020204" pitchFamily="34" charset="0"/>
                    <a:cs typeface="Arial" panose="020B0604020202020204" pitchFamily="34" charset="0"/>
                  </a:rPr>
                  <a:t>              = -k</a:t>
                </a:r>
                <a:r>
                  <a:rPr lang="en-US" sz="1800" baseline="-25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Siloxane</a:t>
                </a:r>
                <a:r>
                  <a:rPr lang="en-US" sz="1800" dirty="0">
                    <a:latin typeface="Arial" panose="020B0604020202020204" pitchFamily="34" charset="0"/>
                    <a:cs typeface="Arial" panose="020B0604020202020204" pitchFamily="34" charset="0"/>
                  </a:rPr>
                  <a:t>][ROH] – k</a:t>
                </a:r>
                <a:r>
                  <a:rPr lang="en-US" sz="1800" baseline="-25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Silanol</a:t>
                </a:r>
                <a:r>
                  <a:rPr lang="en-US" sz="1800" dirty="0">
                    <a:latin typeface="Arial" panose="020B0604020202020204" pitchFamily="34" charset="0"/>
                    <a:cs typeface="Arial" panose="020B0604020202020204" pitchFamily="34" charset="0"/>
                  </a:rPr>
                  <a:t>][ROH]              </a:t>
                </a:r>
              </a:p>
              <a:p>
                <a:pPr marL="0" indent="0">
                  <a:buNone/>
                </a:pPr>
                <a14:m>
                  <m:oMath xmlns:m="http://schemas.openxmlformats.org/officeDocument/2006/math">
                    <m:f>
                      <m:fPr>
                        <m:ctrlPr>
                          <a:rPr lang="en-US" sz="1800" i="1">
                            <a:latin typeface="Cambria Math" panose="02040503050406030204" pitchFamily="18" charset="0"/>
                          </a:rPr>
                        </m:ctrlPr>
                      </m:fPr>
                      <m:num>
                        <m:r>
                          <m:rPr>
                            <m:sty m:val="p"/>
                          </m:rPr>
                          <a:rPr lang="en-US" sz="1800">
                            <a:latin typeface="Cambria Math" panose="02040503050406030204" pitchFamily="18" charset="0"/>
                          </a:rPr>
                          <m:t>d</m:t>
                        </m:r>
                        <m:r>
                          <a:rPr lang="en-US" sz="1800">
                            <a:latin typeface="Cambria Math" panose="02040503050406030204" pitchFamily="18" charset="0"/>
                          </a:rPr>
                          <m:t>[</m:t>
                        </m:r>
                        <m:r>
                          <m:rPr>
                            <m:sty m:val="p"/>
                          </m:rPr>
                          <a:rPr lang="en-US" sz="1800">
                            <a:latin typeface="Cambria Math" panose="02040503050406030204" pitchFamily="18" charset="0"/>
                          </a:rPr>
                          <m:t>ASR</m:t>
                        </m:r>
                        <m:r>
                          <a:rPr lang="en-US" sz="1800">
                            <a:latin typeface="Cambria Math" panose="02040503050406030204" pitchFamily="18" charset="0"/>
                          </a:rPr>
                          <m:t> </m:t>
                        </m:r>
                        <m:r>
                          <m:rPr>
                            <m:sty m:val="p"/>
                          </m:rPr>
                          <a:rPr lang="en-US" sz="1800">
                            <a:latin typeface="Cambria Math" panose="02040503050406030204" pitchFamily="18" charset="0"/>
                          </a:rPr>
                          <m:t>gel</m:t>
                        </m:r>
                        <m:r>
                          <a:rPr lang="en-US" sz="1800">
                            <a:latin typeface="Cambria Math" panose="02040503050406030204" pitchFamily="18" charset="0"/>
                          </a:rPr>
                          <m:t>]</m:t>
                        </m:r>
                      </m:num>
                      <m:den>
                        <m:r>
                          <m:rPr>
                            <m:sty m:val="p"/>
                          </m:rPr>
                          <a:rPr lang="en-US" sz="1800">
                            <a:latin typeface="Cambria Math" panose="02040503050406030204" pitchFamily="18" charset="0"/>
                          </a:rPr>
                          <m:t>dt</m:t>
                        </m:r>
                      </m:den>
                    </m:f>
                  </m:oMath>
                </a14:m>
                <a:r>
                  <a:rPr lang="en-US" sz="1800" dirty="0">
                    <a:latin typeface="Arial" panose="020B0604020202020204" pitchFamily="34" charset="0"/>
                    <a:cs typeface="Arial" panose="020B0604020202020204" pitchFamily="34" charset="0"/>
                  </a:rPr>
                  <a:t>          = k</a:t>
                </a:r>
                <a:r>
                  <a:rPr lang="en-US" sz="1800" baseline="-25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Siloxane</a:t>
                </a:r>
                <a:r>
                  <a:rPr lang="en-US" sz="1800" dirty="0">
                    <a:latin typeface="Arial" panose="020B0604020202020204" pitchFamily="34" charset="0"/>
                    <a:cs typeface="Arial" panose="020B0604020202020204" pitchFamily="34" charset="0"/>
                  </a:rPr>
                  <a:t>][ROH] + k</a:t>
                </a:r>
                <a:r>
                  <a:rPr lang="en-US" sz="1800" baseline="-25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Silanol</a:t>
                </a:r>
                <a:r>
                  <a:rPr lang="en-US" sz="1800" dirty="0">
                    <a:latin typeface="Arial" panose="020B0604020202020204" pitchFamily="34" charset="0"/>
                    <a:cs typeface="Arial" panose="020B0604020202020204" pitchFamily="34" charset="0"/>
                  </a:rPr>
                  <a:t>][ROH] – k</a:t>
                </a:r>
                <a:r>
                  <a:rPr lang="en-US" sz="1800" baseline="-25000" dirty="0">
                    <a:latin typeface="Arial" panose="020B0604020202020204" pitchFamily="34" charset="0"/>
                    <a:cs typeface="Arial" panose="020B0604020202020204" pitchFamily="34" charset="0"/>
                  </a:rPr>
                  <a:t>3</a:t>
                </a:r>
                <a:r>
                  <a:rPr lang="en-US" sz="1800" dirty="0">
                    <a:latin typeface="Arial" panose="020B0604020202020204" pitchFamily="34" charset="0"/>
                    <a:cs typeface="Arial" panose="020B0604020202020204" pitchFamily="34" charset="0"/>
                  </a:rPr>
                  <a:t>[ASR gel][H2O]               </a:t>
                </a:r>
              </a:p>
              <a:p>
                <a:pPr marL="0" indent="0">
                  <a:buNone/>
                </a:pPr>
                <a14:m>
                  <m:oMath xmlns:m="http://schemas.openxmlformats.org/officeDocument/2006/math">
                    <m:f>
                      <m:fPr>
                        <m:ctrlPr>
                          <a:rPr lang="en-US" sz="1800" i="1">
                            <a:latin typeface="Cambria Math" panose="02040503050406030204" pitchFamily="18" charset="0"/>
                          </a:rPr>
                        </m:ctrlPr>
                      </m:fPr>
                      <m:num>
                        <m:r>
                          <m:rPr>
                            <m:sty m:val="p"/>
                          </m:rPr>
                          <a:rPr lang="en-US" sz="1800">
                            <a:latin typeface="Cambria Math" panose="02040503050406030204" pitchFamily="18" charset="0"/>
                          </a:rPr>
                          <m:t>d</m:t>
                        </m:r>
                        <m:r>
                          <a:rPr lang="en-US" sz="1800">
                            <a:latin typeface="Cambria Math" panose="02040503050406030204" pitchFamily="18" charset="0"/>
                          </a:rPr>
                          <m:t>[</m:t>
                        </m:r>
                        <m:r>
                          <m:rPr>
                            <m:sty m:val="p"/>
                          </m:rPr>
                          <a:rPr lang="en-US" sz="1800">
                            <a:latin typeface="Cambria Math" panose="02040503050406030204" pitchFamily="18" charset="0"/>
                          </a:rPr>
                          <m:t>Silanol</m:t>
                        </m:r>
                        <m:r>
                          <a:rPr lang="en-US" sz="1800">
                            <a:latin typeface="Cambria Math" panose="02040503050406030204" pitchFamily="18" charset="0"/>
                          </a:rPr>
                          <m:t>]</m:t>
                        </m:r>
                      </m:num>
                      <m:den>
                        <m:r>
                          <m:rPr>
                            <m:sty m:val="p"/>
                          </m:rPr>
                          <a:rPr lang="en-US" sz="1800">
                            <a:latin typeface="Cambria Math" panose="02040503050406030204" pitchFamily="18" charset="0"/>
                          </a:rPr>
                          <m:t>dt</m:t>
                        </m:r>
                      </m:den>
                    </m:f>
                  </m:oMath>
                </a14:m>
                <a:r>
                  <a:rPr lang="en-US" sz="1800" dirty="0">
                    <a:latin typeface="Arial" panose="020B0604020202020204" pitchFamily="34" charset="0"/>
                    <a:cs typeface="Arial" panose="020B0604020202020204" pitchFamily="34" charset="0"/>
                  </a:rPr>
                  <a:t>           = k</a:t>
                </a:r>
                <a:r>
                  <a:rPr lang="en-US" sz="1800" baseline="-25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Siloxane</a:t>
                </a:r>
                <a:r>
                  <a:rPr lang="en-US" sz="1800" dirty="0">
                    <a:latin typeface="Arial" panose="020B0604020202020204" pitchFamily="34" charset="0"/>
                    <a:cs typeface="Arial" panose="020B0604020202020204" pitchFamily="34" charset="0"/>
                  </a:rPr>
                  <a:t>][ROH] – k</a:t>
                </a:r>
                <a:r>
                  <a:rPr lang="en-US" sz="1800" baseline="-25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Silanol</a:t>
                </a:r>
                <a:r>
                  <a:rPr lang="en-US" sz="1800" dirty="0">
                    <a:latin typeface="Arial" panose="020B0604020202020204" pitchFamily="34" charset="0"/>
                    <a:cs typeface="Arial" panose="020B0604020202020204" pitchFamily="34" charset="0"/>
                  </a:rPr>
                  <a:t>][ROH]               </a:t>
                </a:r>
              </a:p>
              <a:p>
                <a:pPr marL="0" indent="0">
                  <a:buNone/>
                </a:pPr>
                <a14:m>
                  <m:oMath xmlns:m="http://schemas.openxmlformats.org/officeDocument/2006/math">
                    <m:f>
                      <m:fPr>
                        <m:ctrlPr>
                          <a:rPr lang="en-US" sz="1800" i="1">
                            <a:latin typeface="Cambria Math" panose="02040503050406030204" pitchFamily="18" charset="0"/>
                          </a:rPr>
                        </m:ctrlPr>
                      </m:fPr>
                      <m:num>
                        <m:r>
                          <m:rPr>
                            <m:sty m:val="p"/>
                          </m:rPr>
                          <a:rPr lang="en-US" sz="1800">
                            <a:latin typeface="Cambria Math" panose="02040503050406030204" pitchFamily="18" charset="0"/>
                          </a:rPr>
                          <m:t>d</m:t>
                        </m:r>
                        <m:r>
                          <a:rPr lang="en-US" sz="1800">
                            <a:latin typeface="Cambria Math" panose="02040503050406030204" pitchFamily="18" charset="0"/>
                          </a:rPr>
                          <m:t>[</m:t>
                        </m:r>
                        <m:r>
                          <m:rPr>
                            <m:sty m:val="p"/>
                          </m:rPr>
                          <a:rPr lang="en-US" sz="1800">
                            <a:latin typeface="Cambria Math" panose="02040503050406030204" pitchFamily="18" charset="0"/>
                          </a:rPr>
                          <m:t>H</m:t>
                        </m:r>
                        <m:r>
                          <a:rPr lang="en-US" sz="1800">
                            <a:latin typeface="Cambria Math" panose="02040503050406030204" pitchFamily="18" charset="0"/>
                          </a:rPr>
                          <m:t>2</m:t>
                        </m:r>
                        <m:r>
                          <m:rPr>
                            <m:sty m:val="p"/>
                          </m:rPr>
                          <a:rPr lang="en-US" sz="1800">
                            <a:latin typeface="Cambria Math" panose="02040503050406030204" pitchFamily="18" charset="0"/>
                          </a:rPr>
                          <m:t>O</m:t>
                        </m:r>
                        <m:r>
                          <a:rPr lang="en-US" sz="1800">
                            <a:latin typeface="Cambria Math" panose="02040503050406030204" pitchFamily="18" charset="0"/>
                          </a:rPr>
                          <m:t>]</m:t>
                        </m:r>
                      </m:num>
                      <m:den>
                        <m:r>
                          <m:rPr>
                            <m:sty m:val="p"/>
                          </m:rPr>
                          <a:rPr lang="en-US" sz="1800">
                            <a:latin typeface="Cambria Math" panose="02040503050406030204" pitchFamily="18" charset="0"/>
                          </a:rPr>
                          <m:t>dt</m:t>
                        </m:r>
                      </m:den>
                    </m:f>
                  </m:oMath>
                </a14:m>
                <a:r>
                  <a:rPr lang="en-US" sz="1800" dirty="0">
                    <a:latin typeface="Arial" panose="020B0604020202020204" pitchFamily="34" charset="0"/>
                    <a:cs typeface="Arial" panose="020B0604020202020204" pitchFamily="34" charset="0"/>
                  </a:rPr>
                  <a:t>               = k</a:t>
                </a:r>
                <a:r>
                  <a:rPr lang="en-US" sz="1800" baseline="-25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Silanol</a:t>
                </a:r>
                <a:r>
                  <a:rPr lang="en-US" sz="1800" dirty="0">
                    <a:latin typeface="Arial" panose="020B0604020202020204" pitchFamily="34" charset="0"/>
                    <a:cs typeface="Arial" panose="020B0604020202020204" pitchFamily="34" charset="0"/>
                  </a:rPr>
                  <a:t>][ROH] – k</a:t>
                </a:r>
                <a:r>
                  <a:rPr lang="en-US" sz="1800" baseline="-25000" dirty="0">
                    <a:latin typeface="Arial" panose="020B0604020202020204" pitchFamily="34" charset="0"/>
                    <a:cs typeface="Arial" panose="020B0604020202020204" pitchFamily="34" charset="0"/>
                  </a:rPr>
                  <a:t>3</a:t>
                </a:r>
                <a:r>
                  <a:rPr lang="en-US" sz="1800" dirty="0">
                    <a:latin typeface="Arial" panose="020B0604020202020204" pitchFamily="34" charset="0"/>
                    <a:cs typeface="Arial" panose="020B0604020202020204" pitchFamily="34" charset="0"/>
                  </a:rPr>
                  <a:t>[ASR gel][H2O]                  </a:t>
                </a:r>
              </a:p>
              <a:p>
                <a:pPr marL="0" indent="0">
                  <a:buNone/>
                </a:pPr>
                <a14:m>
                  <m:oMath xmlns:m="http://schemas.openxmlformats.org/officeDocument/2006/math">
                    <m:f>
                      <m:fPr>
                        <m:ctrlPr>
                          <a:rPr lang="en-US" sz="1800" i="1">
                            <a:latin typeface="Cambria Math" panose="02040503050406030204" pitchFamily="18" charset="0"/>
                          </a:rPr>
                        </m:ctrlPr>
                      </m:fPr>
                      <m:num>
                        <m:r>
                          <m:rPr>
                            <m:sty m:val="p"/>
                          </m:rPr>
                          <a:rPr lang="en-US" sz="1800">
                            <a:latin typeface="Cambria Math" panose="02040503050406030204" pitchFamily="18" charset="0"/>
                          </a:rPr>
                          <m:t>d</m:t>
                        </m:r>
                        <m:r>
                          <a:rPr lang="en-US" sz="1800">
                            <a:latin typeface="Cambria Math" panose="02040503050406030204" pitchFamily="18" charset="0"/>
                          </a:rPr>
                          <m:t>[</m:t>
                        </m:r>
                        <m:r>
                          <m:rPr>
                            <m:sty m:val="p"/>
                          </m:rPr>
                          <a:rPr lang="en-US" sz="1800">
                            <a:latin typeface="Cambria Math" panose="02040503050406030204" pitchFamily="18" charset="0"/>
                          </a:rPr>
                          <m:t>Expanded</m:t>
                        </m:r>
                        <m:r>
                          <a:rPr lang="en-US" sz="1800">
                            <a:latin typeface="Cambria Math" panose="02040503050406030204" pitchFamily="18" charset="0"/>
                          </a:rPr>
                          <m:t> </m:t>
                        </m:r>
                        <m:r>
                          <m:rPr>
                            <m:sty m:val="p"/>
                          </m:rPr>
                          <a:rPr lang="en-US" sz="1800">
                            <a:latin typeface="Cambria Math" panose="02040503050406030204" pitchFamily="18" charset="0"/>
                          </a:rPr>
                          <m:t>ASR</m:t>
                        </m:r>
                        <m:r>
                          <a:rPr lang="en-US" sz="1800">
                            <a:latin typeface="Cambria Math" panose="02040503050406030204" pitchFamily="18" charset="0"/>
                          </a:rPr>
                          <m:t> </m:t>
                        </m:r>
                        <m:r>
                          <m:rPr>
                            <m:sty m:val="p"/>
                          </m:rPr>
                          <a:rPr lang="en-US" sz="1800">
                            <a:latin typeface="Cambria Math" panose="02040503050406030204" pitchFamily="18" charset="0"/>
                          </a:rPr>
                          <m:t>gel</m:t>
                        </m:r>
                        <m:r>
                          <a:rPr lang="en-US" sz="1800">
                            <a:latin typeface="Cambria Math" panose="02040503050406030204" pitchFamily="18" charset="0"/>
                          </a:rPr>
                          <m:t>]</m:t>
                        </m:r>
                      </m:num>
                      <m:den>
                        <m:r>
                          <m:rPr>
                            <m:sty m:val="p"/>
                          </m:rPr>
                          <a:rPr lang="en-US" sz="1800">
                            <a:latin typeface="Cambria Math" panose="02040503050406030204" pitchFamily="18" charset="0"/>
                          </a:rPr>
                          <m:t>dt</m:t>
                        </m:r>
                      </m:den>
                    </m:f>
                  </m:oMath>
                </a14:m>
                <a:r>
                  <a:rPr lang="en-US" sz="1800" dirty="0">
                    <a:latin typeface="Arial" panose="020B0604020202020204" pitchFamily="34" charset="0"/>
                    <a:cs typeface="Arial" panose="020B0604020202020204" pitchFamily="34" charset="0"/>
                  </a:rPr>
                  <a:t>   = k</a:t>
                </a:r>
                <a:r>
                  <a:rPr lang="en-US" sz="1800" baseline="-25000" dirty="0">
                    <a:latin typeface="Arial" panose="020B0604020202020204" pitchFamily="34" charset="0"/>
                    <a:cs typeface="Arial" panose="020B0604020202020204" pitchFamily="34" charset="0"/>
                  </a:rPr>
                  <a:t>3</a:t>
                </a:r>
                <a:r>
                  <a:rPr lang="en-US" sz="1800" dirty="0">
                    <a:latin typeface="Arial" panose="020B0604020202020204" pitchFamily="34" charset="0"/>
                    <a:cs typeface="Arial" panose="020B0604020202020204" pitchFamily="34" charset="0"/>
                  </a:rPr>
                  <a:t>[ASR gel][H2O]          </a:t>
                </a:r>
              </a:p>
              <a:p>
                <a:pPr marL="0" indent="0">
                  <a:buNone/>
                </a:pPr>
                <a:r>
                  <a:rPr lang="en-US" sz="1400" dirty="0">
                    <a:latin typeface="Arial" panose="020B0604020202020204" pitchFamily="34" charset="0"/>
                    <a:cs typeface="Arial" panose="020B0604020202020204" pitchFamily="34" charset="0"/>
                  </a:rPr>
                  <a:t>where [</a:t>
                </a:r>
                <a:r>
                  <a:rPr lang="en-US" sz="1400" dirty="0" err="1">
                    <a:latin typeface="Arial" panose="020B0604020202020204" pitchFamily="34" charset="0"/>
                    <a:cs typeface="Arial" panose="020B0604020202020204" pitchFamily="34" charset="0"/>
                  </a:rPr>
                  <a:t>Siloxane</a:t>
                </a:r>
                <a:r>
                  <a:rPr lang="en-US" sz="1400" dirty="0">
                    <a:latin typeface="Arial" panose="020B0604020202020204" pitchFamily="34" charset="0"/>
                    <a:cs typeface="Arial" panose="020B0604020202020204" pitchFamily="34" charset="0"/>
                  </a:rPr>
                  <a:t>], [ROH], [ASR gel], [</a:t>
                </a:r>
                <a:r>
                  <a:rPr lang="en-US" sz="1400" dirty="0" err="1">
                    <a:latin typeface="Arial" panose="020B0604020202020204" pitchFamily="34" charset="0"/>
                    <a:cs typeface="Arial" panose="020B0604020202020204" pitchFamily="34" charset="0"/>
                  </a:rPr>
                  <a:t>Silanol</a:t>
                </a:r>
                <a:r>
                  <a:rPr lang="en-US" sz="1400" dirty="0">
                    <a:latin typeface="Arial" panose="020B0604020202020204" pitchFamily="34" charset="0"/>
                    <a:cs typeface="Arial" panose="020B0604020202020204" pitchFamily="34" charset="0"/>
                  </a:rPr>
                  <a:t>], [H2O], and [Expanded ASR gel] represents concentration of each species, respectively.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To solve ASR kinetics a system of six governing equations is required that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54162"/>
                <a:ext cx="7780507" cy="4694238"/>
              </a:xfrm>
              <a:blipFill rotWithShape="0">
                <a:blip r:embed="rId3"/>
                <a:stretch>
                  <a:fillRect l="-627" t="-779" r="-10502" b="-16234"/>
                </a:stretch>
              </a:blipFill>
            </p:spPr>
            <p:txBody>
              <a:bodyPr/>
              <a:lstStyle/>
              <a:p>
                <a:r>
                  <a:rPr lang="en-US">
                    <a:noFill/>
                  </a:rPr>
                  <a:t> </a:t>
                </a:r>
              </a:p>
            </p:txBody>
          </p:sp>
        </mc:Fallback>
      </mc:AlternateContent>
      <p:sp>
        <p:nvSpPr>
          <p:cNvPr id="4" name="Rectangle 3"/>
          <p:cNvSpPr/>
          <p:nvPr/>
        </p:nvSpPr>
        <p:spPr>
          <a:xfrm>
            <a:off x="335280" y="5943600"/>
            <a:ext cx="8382000" cy="369332"/>
          </a:xfrm>
          <a:prstGeom prst="rect">
            <a:avLst/>
          </a:prstGeom>
        </p:spPr>
        <p:txBody>
          <a:bodyPr wrap="square">
            <a:spAutoFit/>
          </a:bodyPr>
          <a:lstStyle/>
          <a:p>
            <a:r>
              <a:rPr lang="en-US" sz="900" dirty="0">
                <a:latin typeface="Garamond" panose="02020404030301010803" pitchFamily="18" charset="0"/>
              </a:rPr>
              <a:t>3. </a:t>
            </a:r>
            <a:r>
              <a:rPr lang="en-US" sz="900" dirty="0" err="1"/>
              <a:t>Saouma</a:t>
            </a:r>
            <a:r>
              <a:rPr lang="en-US" sz="900" dirty="0"/>
              <a:t>, V. E., R.A. Martin, M. A. Hariri-</a:t>
            </a:r>
            <a:r>
              <a:rPr lang="en-US" sz="900" dirty="0" err="1"/>
              <a:t>Ardebili</a:t>
            </a:r>
            <a:r>
              <a:rPr lang="en-US" sz="900" dirty="0"/>
              <a:t>, and T. Katayama. A Mathematical Model For The Kinetics of The Alkali–Silica Chemical Reaction. </a:t>
            </a:r>
            <a:r>
              <a:rPr lang="en-US" sz="900" i="1" dirty="0"/>
              <a:t>Cement and Concrete Research,</a:t>
            </a:r>
            <a:r>
              <a:rPr lang="en-US" sz="900" dirty="0"/>
              <a:t> 2015. 68:184-195.</a:t>
            </a:r>
            <a:endParaRPr lang="en-US" sz="900" dirty="0">
              <a:latin typeface="Garamond" panose="02020404030301010803" pitchFamily="18" charset="0"/>
            </a:endParaRPr>
          </a:p>
        </p:txBody>
      </p:sp>
    </p:spTree>
    <p:extLst>
      <p:ext uri="{BB962C8B-B14F-4D97-AF65-F5344CB8AC3E}">
        <p14:creationId xmlns:p14="http://schemas.microsoft.com/office/powerpoint/2010/main" val="2017199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ASR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54162"/>
                <a:ext cx="7780507" cy="4694238"/>
              </a:xfrm>
            </p:spPr>
            <p:txBody>
              <a:bodyPr>
                <a:noAutofit/>
              </a:bodyPr>
              <a:lstStyle/>
              <a:p>
                <a:pPr marL="0" indent="0">
                  <a:buNone/>
                </a:pPr>
                <a:r>
                  <a:rPr lang="en-US" sz="1800" b="1" dirty="0">
                    <a:latin typeface="Arial" panose="020B0604020202020204" pitchFamily="34" charset="0"/>
                    <a:cs typeface="Arial" panose="020B0604020202020204" pitchFamily="34" charset="0"/>
                  </a:rPr>
                  <a:t>Fluid velocity vector, u:</a:t>
                </a:r>
              </a:p>
              <a:p>
                <a:pPr marL="0" indent="0">
                  <a:buNone/>
                </a:pPr>
                <a:r>
                  <a:rPr lang="en-US" sz="1800" dirty="0">
                    <a:latin typeface="Arial" panose="020B0604020202020204" pitchFamily="34" charset="0"/>
                    <a:cs typeface="Arial" panose="020B0604020202020204" pitchFamily="34" charset="0"/>
                  </a:rPr>
                  <a:t>Considering the gel to be a viscous fluid Darcy’s law is used to describe the gel permeation into the cement paste by generating pressure within the aggregate. The dependent variable in the Darcy’s law is pressure.</a:t>
                </a:r>
              </a:p>
              <a:p>
                <a:pPr marL="0" indent="0">
                  <a:buNone/>
                </a:pPr>
                <a:endParaRPr lang="en-US" sz="1800" dirty="0">
                  <a:latin typeface="Arial" panose="020B0604020202020204" pitchFamily="34" charset="0"/>
                  <a:cs typeface="Arial" panose="020B0604020202020204" pitchFamily="34" charset="0"/>
                </a:endParaRPr>
              </a:p>
              <a:p>
                <a:pPr marL="0" indent="0">
                  <a:buNone/>
                </a:pPr>
                <a14:m>
                  <m:oMath xmlns:m="http://schemas.openxmlformats.org/officeDocument/2006/math">
                    <m:f>
                      <m:fPr>
                        <m:ctrlPr>
                          <a:rPr lang="en-US" sz="1800" i="1">
                            <a:latin typeface="Cambria Math" panose="02040503050406030204" pitchFamily="18" charset="0"/>
                          </a:rPr>
                        </m:ctrlPr>
                      </m:fPr>
                      <m:num>
                        <m:r>
                          <a:rPr lang="en-US" sz="1800">
                            <a:latin typeface="Cambria Math" panose="02040503050406030204" pitchFamily="18" charset="0"/>
                          </a:rPr>
                          <m:t>𝜕</m:t>
                        </m:r>
                      </m:num>
                      <m:den>
                        <m:r>
                          <a:rPr lang="en-US" sz="1800">
                            <a:latin typeface="Cambria Math" panose="02040503050406030204" pitchFamily="18" charset="0"/>
                          </a:rPr>
                          <m:t>𝜕</m:t>
                        </m:r>
                        <m:r>
                          <m:rPr>
                            <m:sty m:val="p"/>
                          </m:rPr>
                          <a:rPr lang="en-US" sz="1800">
                            <a:latin typeface="Cambria Math" panose="02040503050406030204" pitchFamily="18" charset="0"/>
                          </a:rPr>
                          <m:t>t</m:t>
                        </m:r>
                        <m:r>
                          <a:rPr lang="en-US" sz="1800">
                            <a:latin typeface="Cambria Math" panose="02040503050406030204" pitchFamily="18" charset="0"/>
                          </a:rPr>
                          <m:t> </m:t>
                        </m:r>
                      </m:den>
                    </m:f>
                  </m:oMath>
                </a14:m>
                <a:r>
                  <a:rPr lang="en-US" sz="1800" dirty="0">
                    <a:latin typeface="Arial" panose="020B0604020202020204" pitchFamily="34" charset="0"/>
                    <a:cs typeface="Arial" panose="020B0604020202020204" pitchFamily="34" charset="0"/>
                  </a:rPr>
                  <a:t>(</a:t>
                </a:r>
                <a:r>
                  <a:rPr lang="el-GR" sz="1800" dirty="0">
                    <a:latin typeface="Arial" panose="020B0604020202020204" pitchFamily="34" charset="0"/>
                    <a:cs typeface="Arial" panose="020B0604020202020204" pitchFamily="34" charset="0"/>
                  </a:rPr>
                  <a:t>ε</a:t>
                </a:r>
                <a:r>
                  <a:rPr lang="en-US" sz="1800" baseline="-25000" dirty="0">
                    <a:latin typeface="Arial" panose="020B0604020202020204" pitchFamily="34" charset="0"/>
                    <a:cs typeface="Arial" panose="020B0604020202020204" pitchFamily="34" charset="0"/>
                  </a:rPr>
                  <a:t>p</a:t>
                </a:r>
                <a:r>
                  <a:rPr lang="el-GR" sz="1800" dirty="0">
                    <a:latin typeface="AdvP4C4E51"/>
                  </a:rPr>
                  <a:t>ρ</a:t>
                </a:r>
                <a:r>
                  <a:rPr lang="en-US" sz="1800" dirty="0">
                    <a:latin typeface="Arial" panose="020B0604020202020204" pitchFamily="34" charset="0"/>
                    <a:cs typeface="Arial" panose="020B0604020202020204" pitchFamily="34" charset="0"/>
                  </a:rPr>
                  <a:t>) = ∇ · (</a:t>
                </a:r>
                <a:r>
                  <a:rPr lang="el-GR" sz="1800" dirty="0">
                    <a:latin typeface="AdvP4C4E51"/>
                  </a:rPr>
                  <a:t>ρ</a:t>
                </a:r>
                <a:r>
                  <a:rPr lang="en-US" sz="1800" b="1" dirty="0">
                    <a:latin typeface="Arial" panose="020B0604020202020204" pitchFamily="34" charset="0"/>
                    <a:cs typeface="Arial" panose="020B0604020202020204" pitchFamily="34" charset="0"/>
                  </a:rPr>
                  <a:t>u</a:t>
                </a:r>
                <a:r>
                  <a:rPr lang="en-US" sz="1800" dirty="0">
                    <a:latin typeface="Arial" panose="020B0604020202020204" pitchFamily="34" charset="0"/>
                    <a:cs typeface="Arial" panose="020B0604020202020204" pitchFamily="34" charset="0"/>
                  </a:rPr>
                  <a:t>) =</a:t>
                </a:r>
                <a:r>
                  <a:rPr lang="el-GR"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Q</a:t>
                </a:r>
                <a:r>
                  <a:rPr lang="en-US" sz="1800" baseline="-25000" dirty="0" err="1">
                    <a:latin typeface="Arial" panose="020B0604020202020204" pitchFamily="34" charset="0"/>
                    <a:cs typeface="Arial" panose="020B0604020202020204" pitchFamily="34" charset="0"/>
                  </a:rPr>
                  <a:t>m</a:t>
                </a: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u</a:t>
                </a:r>
                <a:r>
                  <a:rPr lang="en-US" sz="1800" dirty="0">
                    <a:latin typeface="Arial" panose="020B0604020202020204" pitchFamily="34" charset="0"/>
                    <a:cs typeface="Arial" panose="020B0604020202020204" pitchFamily="34" charset="0"/>
                  </a:rPr>
                  <a:t> = - </a:t>
                </a:r>
                <a14:m>
                  <m:oMath xmlns:m="http://schemas.openxmlformats.org/officeDocument/2006/math">
                    <m:f>
                      <m:fPr>
                        <m:ctrlPr>
                          <a:rPr lang="en-US" sz="1800" i="1" dirty="0">
                            <a:latin typeface="Cambria Math" panose="02040503050406030204" pitchFamily="18" charset="0"/>
                            <a:cs typeface="Arial" panose="020B0604020202020204" pitchFamily="34" charset="0"/>
                          </a:rPr>
                        </m:ctrlPr>
                      </m:fPr>
                      <m:num>
                        <m:r>
                          <a:rPr lang="en-US" sz="1800" i="1" dirty="0" smtClean="0">
                            <a:latin typeface="Cambria Math" panose="02040503050406030204" pitchFamily="18" charset="0"/>
                            <a:cs typeface="Arial" panose="020B0604020202020204" pitchFamily="34" charset="0"/>
                          </a:rPr>
                          <m:t>𝜅</m:t>
                        </m:r>
                      </m:num>
                      <m:den>
                        <m:r>
                          <a:rPr lang="en-US" sz="1800" i="1" dirty="0">
                            <a:latin typeface="Cambria Math" panose="02040503050406030204" pitchFamily="18" charset="0"/>
                            <a:cs typeface="Arial" panose="020B0604020202020204" pitchFamily="34" charset="0"/>
                          </a:rPr>
                          <m:t>µ</m:t>
                        </m:r>
                      </m:den>
                    </m:f>
                    <m:r>
                      <a:rPr lang="en-US" sz="1800" b="0" i="1" dirty="0" smtClean="0">
                        <a:latin typeface="Cambria Math" panose="02040503050406030204" pitchFamily="18" charset="0"/>
                        <a:cs typeface="Arial" panose="020B0604020202020204" pitchFamily="34" charset="0"/>
                      </a:rPr>
                      <m:t> </m:t>
                    </m:r>
                  </m:oMath>
                </a14:m>
                <a:r>
                  <a:rPr lang="en-US" sz="1800" dirty="0">
                    <a:latin typeface="Arial" panose="020B0604020202020204" pitchFamily="34" charset="0"/>
                    <a:cs typeface="Arial" panose="020B0604020202020204" pitchFamily="34" charset="0"/>
                  </a:rPr>
                  <a:t>∇p</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err="1">
                    <a:latin typeface="Arial" panose="020B0604020202020204" pitchFamily="34" charset="0"/>
                    <a:cs typeface="Arial" panose="020B0604020202020204" pitchFamily="34" charset="0"/>
                  </a:rPr>
                  <a:t>Q</a:t>
                </a:r>
                <a:r>
                  <a:rPr lang="en-US" sz="1800" baseline="-25000" dirty="0" err="1">
                    <a:latin typeface="Arial" panose="020B0604020202020204" pitchFamily="34" charset="0"/>
                    <a:cs typeface="Arial" panose="020B0604020202020204" pitchFamily="34" charset="0"/>
                  </a:rPr>
                  <a:t>m</a:t>
                </a:r>
                <a:r>
                  <a:rPr lang="en-US" sz="1800" dirty="0">
                    <a:latin typeface="Arial" panose="020B0604020202020204" pitchFamily="34" charset="0"/>
                    <a:cs typeface="Arial" panose="020B0604020202020204" pitchFamily="34" charset="0"/>
                  </a:rPr>
                  <a:t> =</a:t>
                </a:r>
                <a:r>
                  <a:rPr lang="el-GR" sz="1800" dirty="0">
                    <a:latin typeface="Arial" panose="020B0604020202020204" pitchFamily="34" charset="0"/>
                    <a:cs typeface="Arial" panose="020B0604020202020204" pitchFamily="34" charset="0"/>
                  </a:rPr>
                  <a:t> </a:t>
                </a:r>
                <a:r>
                  <a:rPr lang="en-US" sz="1800" dirty="0"/>
                  <a:t>M</a:t>
                </a:r>
                <a:r>
                  <a:rPr lang="en-US" sz="1800" baseline="-25000" dirty="0"/>
                  <a:t>w</a:t>
                </a:r>
                <a:r>
                  <a:rPr lang="en-US" sz="1800" dirty="0"/>
                  <a:t> × R</a:t>
                </a:r>
                <a:r>
                  <a:rPr lang="en-US" sz="1800" i="1" baseline="-25000" dirty="0"/>
                  <a:t>[H2O</a:t>
                </a:r>
                <a:r>
                  <a:rPr lang="en-US" sz="1800" b="1" i="1" baseline="-25000" dirty="0"/>
                  <a:t>]</a:t>
                </a: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54162"/>
                <a:ext cx="7780507" cy="4694238"/>
              </a:xfrm>
              <a:blipFill rotWithShape="0">
                <a:blip r:embed="rId3"/>
                <a:stretch>
                  <a:fillRect l="-627" t="-779" r="-1097"/>
                </a:stretch>
              </a:blipFill>
            </p:spPr>
            <p:txBody>
              <a:bodyPr/>
              <a:lstStyle/>
              <a:p>
                <a:r>
                  <a:rPr lang="en-US">
                    <a:noFill/>
                  </a:rPr>
                  <a:t> </a:t>
                </a:r>
              </a:p>
            </p:txBody>
          </p:sp>
        </mc:Fallback>
      </mc:AlternateContent>
      <p:sp>
        <p:nvSpPr>
          <p:cNvPr id="6" name="Rectangle 5"/>
          <p:cNvSpPr/>
          <p:nvPr/>
        </p:nvSpPr>
        <p:spPr>
          <a:xfrm>
            <a:off x="3521414" y="2743200"/>
            <a:ext cx="5021093" cy="3580467"/>
          </a:xfrm>
          <a:prstGeom prst="rect">
            <a:avLst/>
          </a:prstGeom>
        </p:spPr>
        <p:txBody>
          <a:bodyPr wrap="square">
            <a:spAutoFit/>
          </a:bodyPr>
          <a:lstStyle/>
          <a:p>
            <a:pPr>
              <a:spcAft>
                <a:spcPts val="1000"/>
              </a:spcAft>
            </a:pPr>
            <a:r>
              <a:rPr lang="en-US" sz="1600" dirty="0" err="1">
                <a:latin typeface="Arial" panose="020B0604020202020204" pitchFamily="34" charset="0"/>
                <a:ea typeface="Calibri" panose="020F0502020204030204" pitchFamily="34" charset="0"/>
                <a:cs typeface="Arial" panose="020B0604020202020204" pitchFamily="34" charset="0"/>
              </a:rPr>
              <a:t>ε</a:t>
            </a:r>
            <a:r>
              <a:rPr lang="en-US" sz="1600" baseline="-25000" dirty="0" err="1">
                <a:latin typeface="Arial" panose="020B0604020202020204" pitchFamily="34" charset="0"/>
                <a:ea typeface="Calibri" panose="020F0502020204030204" pitchFamily="34" charset="0"/>
                <a:cs typeface="Arial" panose="020B0604020202020204" pitchFamily="34" charset="0"/>
              </a:rPr>
              <a:t>p</a:t>
            </a:r>
            <a:r>
              <a:rPr lang="en-US" sz="1600" dirty="0">
                <a:latin typeface="Arial" panose="020B0604020202020204" pitchFamily="34" charset="0"/>
                <a:ea typeface="Calibri" panose="020F0502020204030204" pitchFamily="34" charset="0"/>
                <a:cs typeface="Arial" panose="020B0604020202020204" pitchFamily="34" charset="0"/>
              </a:rPr>
              <a:t> is the porosity, </a:t>
            </a:r>
          </a:p>
          <a:p>
            <a:pPr>
              <a:spcAft>
                <a:spcPts val="1000"/>
              </a:spcAft>
            </a:pPr>
            <a:r>
              <a:rPr lang="en-US" sz="1600" dirty="0">
                <a:latin typeface="Arial" panose="020B0604020202020204" pitchFamily="34" charset="0"/>
                <a:ea typeface="Calibri" panose="020F0502020204030204" pitchFamily="34" charset="0"/>
                <a:cs typeface="Arial" panose="020B0604020202020204" pitchFamily="34" charset="0"/>
              </a:rPr>
              <a:t>ρ is the density of the fluid (kg/m</a:t>
            </a:r>
            <a:r>
              <a:rPr lang="en-US" sz="1600" baseline="30000" dirty="0">
                <a:latin typeface="Arial" panose="020B0604020202020204" pitchFamily="34" charset="0"/>
                <a:ea typeface="Calibri" panose="020F0502020204030204" pitchFamily="34" charset="0"/>
                <a:cs typeface="Arial" panose="020B0604020202020204" pitchFamily="34" charset="0"/>
              </a:rPr>
              <a:t>3</a:t>
            </a:r>
            <a:r>
              <a:rPr lang="en-US" sz="1600" dirty="0">
                <a:latin typeface="Arial" panose="020B0604020202020204" pitchFamily="34" charset="0"/>
                <a:ea typeface="Calibri" panose="020F0502020204030204" pitchFamily="34" charset="0"/>
                <a:cs typeface="Arial" panose="020B0604020202020204" pitchFamily="34" charset="0"/>
              </a:rPr>
              <a:t>), </a:t>
            </a:r>
          </a:p>
          <a:p>
            <a:pPr>
              <a:spcAft>
                <a:spcPts val="1000"/>
              </a:spcAft>
            </a:pPr>
            <a:r>
              <a:rPr lang="en-US" sz="1600" b="1" dirty="0">
                <a:latin typeface="Arial" panose="020B0604020202020204" pitchFamily="34" charset="0"/>
                <a:ea typeface="Calibri" panose="020F0502020204030204" pitchFamily="34" charset="0"/>
                <a:cs typeface="Arial" panose="020B0604020202020204" pitchFamily="34" charset="0"/>
              </a:rPr>
              <a:t>u </a:t>
            </a:r>
            <a:r>
              <a:rPr lang="en-US" sz="1600" dirty="0">
                <a:latin typeface="Arial" panose="020B0604020202020204" pitchFamily="34" charset="0"/>
                <a:ea typeface="Calibri" panose="020F0502020204030204" pitchFamily="34" charset="0"/>
                <a:cs typeface="Arial" panose="020B0604020202020204" pitchFamily="34" charset="0"/>
              </a:rPr>
              <a:t>is the velocity vector (m/s), </a:t>
            </a:r>
          </a:p>
          <a:p>
            <a:pPr>
              <a:spcAft>
                <a:spcPts val="1000"/>
              </a:spcAft>
            </a:pPr>
            <a:r>
              <a:rPr lang="en-US" sz="1600" dirty="0" err="1">
                <a:latin typeface="Arial" panose="020B0604020202020204" pitchFamily="34" charset="0"/>
                <a:ea typeface="Calibri" panose="020F0502020204030204" pitchFamily="34" charset="0"/>
                <a:cs typeface="Arial" panose="020B0604020202020204" pitchFamily="34" charset="0"/>
              </a:rPr>
              <a:t>Q</a:t>
            </a:r>
            <a:r>
              <a:rPr lang="en-US" sz="1600" baseline="-25000" dirty="0" err="1">
                <a:latin typeface="Arial" panose="020B0604020202020204" pitchFamily="34" charset="0"/>
                <a:ea typeface="Calibri" panose="020F0502020204030204" pitchFamily="34" charset="0"/>
                <a:cs typeface="Arial" panose="020B0604020202020204" pitchFamily="34" charset="0"/>
              </a:rPr>
              <a:t>m</a:t>
            </a:r>
            <a:r>
              <a:rPr lang="en-US" sz="1600" dirty="0">
                <a:latin typeface="Arial" panose="020B0604020202020204" pitchFamily="34" charset="0"/>
                <a:ea typeface="Calibri" panose="020F0502020204030204" pitchFamily="34" charset="0"/>
                <a:cs typeface="Arial" panose="020B0604020202020204" pitchFamily="34" charset="0"/>
              </a:rPr>
              <a:t> is a mass source or mass sink of fluid (kg/(m</a:t>
            </a:r>
            <a:r>
              <a:rPr lang="en-US" sz="1600" baseline="30000" dirty="0">
                <a:latin typeface="Arial" panose="020B0604020202020204" pitchFamily="34" charset="0"/>
                <a:ea typeface="Calibri" panose="020F0502020204030204" pitchFamily="34" charset="0"/>
                <a:cs typeface="Arial" panose="020B0604020202020204" pitchFamily="34" charset="0"/>
              </a:rPr>
              <a:t>3</a:t>
            </a:r>
            <a:r>
              <a:rPr lang="en-US" sz="1600" dirty="0">
                <a:latin typeface="Arial" panose="020B0604020202020204" pitchFamily="34" charset="0"/>
                <a:ea typeface="Calibri" panose="020F0502020204030204" pitchFamily="34" charset="0"/>
                <a:cs typeface="Arial" panose="020B0604020202020204" pitchFamily="34" charset="0"/>
              </a:rPr>
              <a:t>.s)), </a:t>
            </a:r>
          </a:p>
          <a:p>
            <a:pPr>
              <a:spcAft>
                <a:spcPts val="1000"/>
              </a:spcAft>
            </a:pPr>
            <a:r>
              <a:rPr lang="en-US" sz="1600" dirty="0">
                <a:latin typeface="Arial" panose="020B0604020202020204" pitchFamily="34" charset="0"/>
                <a:ea typeface="Calibri" panose="020F0502020204030204" pitchFamily="34" charset="0"/>
                <a:cs typeface="Arial" panose="020B0604020202020204" pitchFamily="34" charset="0"/>
              </a:rPr>
              <a:t>κ</a:t>
            </a:r>
            <a:r>
              <a:rPr lang="en-US" sz="1600" b="1" dirty="0">
                <a:latin typeface="Arial" panose="020B0604020202020204" pitchFamily="34" charset="0"/>
                <a:ea typeface="Calibri" panose="020F0502020204030204" pitchFamily="34" charset="0"/>
                <a:cs typeface="Arial" panose="020B0604020202020204" pitchFamily="34" charset="0"/>
              </a:rPr>
              <a:t> </a:t>
            </a:r>
            <a:r>
              <a:rPr lang="en-US" sz="1600" dirty="0">
                <a:latin typeface="Arial" panose="020B0604020202020204" pitchFamily="34" charset="0"/>
                <a:ea typeface="Calibri" panose="020F0502020204030204" pitchFamily="34" charset="0"/>
                <a:cs typeface="Arial" panose="020B0604020202020204" pitchFamily="34" charset="0"/>
              </a:rPr>
              <a:t>is the permeability of the porous medium (m</a:t>
            </a:r>
            <a:r>
              <a:rPr lang="en-US" sz="1600" baseline="30000" dirty="0">
                <a:latin typeface="Arial" panose="020B0604020202020204" pitchFamily="34" charset="0"/>
                <a:ea typeface="Calibri" panose="020F0502020204030204" pitchFamily="34" charset="0"/>
                <a:cs typeface="Arial" panose="020B0604020202020204" pitchFamily="34" charset="0"/>
              </a:rPr>
              <a:t>2</a:t>
            </a:r>
            <a:r>
              <a:rPr lang="en-US" sz="1600" dirty="0">
                <a:latin typeface="Arial" panose="020B0604020202020204" pitchFamily="34" charset="0"/>
                <a:ea typeface="Calibri" panose="020F0502020204030204" pitchFamily="34" charset="0"/>
                <a:cs typeface="Arial" panose="020B0604020202020204" pitchFamily="34" charset="0"/>
              </a:rPr>
              <a:t>), </a:t>
            </a:r>
          </a:p>
          <a:p>
            <a:pPr>
              <a:spcAft>
                <a:spcPts val="1000"/>
              </a:spcAft>
            </a:pPr>
            <a:r>
              <a:rPr lang="en-US" sz="1600" dirty="0">
                <a:latin typeface="Arial" panose="020B0604020202020204" pitchFamily="34" charset="0"/>
                <a:ea typeface="Calibri" panose="020F0502020204030204" pitchFamily="34" charset="0"/>
                <a:cs typeface="Arial" panose="020B0604020202020204" pitchFamily="34" charset="0"/>
              </a:rPr>
              <a:t>μ is the fluid viscosity (</a:t>
            </a:r>
            <a:r>
              <a:rPr lang="en-US" sz="1600" dirty="0" err="1">
                <a:latin typeface="Arial" panose="020B0604020202020204" pitchFamily="34" charset="0"/>
                <a:ea typeface="Calibri" panose="020F0502020204030204" pitchFamily="34" charset="0"/>
                <a:cs typeface="Arial" panose="020B0604020202020204" pitchFamily="34" charset="0"/>
              </a:rPr>
              <a:t>Pa.s</a:t>
            </a:r>
            <a:r>
              <a:rPr lang="en-US" sz="1600" dirty="0">
                <a:latin typeface="Arial" panose="020B0604020202020204" pitchFamily="34" charset="0"/>
                <a:ea typeface="Calibri" panose="020F0502020204030204" pitchFamily="34" charset="0"/>
                <a:cs typeface="Arial" panose="020B0604020202020204" pitchFamily="34" charset="0"/>
              </a:rPr>
              <a:t>), and </a:t>
            </a:r>
          </a:p>
          <a:p>
            <a:pPr>
              <a:spcAft>
                <a:spcPts val="1000"/>
              </a:spcAft>
            </a:pPr>
            <a:r>
              <a:rPr lang="en-US" sz="1600" dirty="0">
                <a:latin typeface="Arial" panose="020B0604020202020204" pitchFamily="34" charset="0"/>
                <a:ea typeface="Calibri" panose="020F0502020204030204" pitchFamily="34" charset="0"/>
                <a:cs typeface="Arial" panose="020B0604020202020204" pitchFamily="34" charset="0"/>
              </a:rPr>
              <a:t>p is the pressure (Pa). </a:t>
            </a:r>
          </a:p>
          <a:p>
            <a:pPr>
              <a:spcAft>
                <a:spcPts val="1000"/>
              </a:spcAft>
            </a:pPr>
            <a:r>
              <a:rPr lang="en-US" sz="1600" dirty="0">
                <a:latin typeface="Arial" panose="020B0604020202020204" pitchFamily="34" charset="0"/>
                <a:cs typeface="Arial" panose="020B0604020202020204" pitchFamily="34" charset="0"/>
              </a:rPr>
              <a:t>M</a:t>
            </a:r>
            <a:r>
              <a:rPr lang="en-US" sz="1600" baseline="-25000" dirty="0">
                <a:latin typeface="Arial" panose="020B0604020202020204" pitchFamily="34" charset="0"/>
                <a:cs typeface="Arial" panose="020B0604020202020204" pitchFamily="34" charset="0"/>
              </a:rPr>
              <a:t>w</a:t>
            </a:r>
            <a:r>
              <a:rPr lang="en-US" sz="1600" dirty="0">
                <a:latin typeface="Arial" panose="020B0604020202020204" pitchFamily="34" charset="0"/>
                <a:cs typeface="Arial" panose="020B0604020202020204" pitchFamily="34" charset="0"/>
              </a:rPr>
              <a:t> is the molar mass of water =18 gm/mole (0.018 kg/mole).</a:t>
            </a:r>
          </a:p>
          <a:p>
            <a:pPr>
              <a:spcAft>
                <a:spcPts val="1000"/>
              </a:spcAft>
            </a:pPr>
            <a:r>
              <a:rPr lang="en-US" sz="1600" dirty="0">
                <a:latin typeface="Arial" panose="020B0604020202020204" pitchFamily="34" charset="0"/>
                <a:cs typeface="Arial" panose="020B0604020202020204" pitchFamily="34" charset="0"/>
              </a:rPr>
              <a:t>R</a:t>
            </a:r>
            <a:r>
              <a:rPr lang="en-US" sz="1600" i="1" baseline="-25000" dirty="0">
                <a:latin typeface="Arial" panose="020B0604020202020204" pitchFamily="34" charset="0"/>
                <a:cs typeface="Arial" panose="020B0604020202020204" pitchFamily="34" charset="0"/>
              </a:rPr>
              <a:t>[H2O</a:t>
            </a:r>
            <a:r>
              <a:rPr lang="en-US" sz="1600" b="1" i="1" baseline="-25000" dirty="0">
                <a:latin typeface="Arial" panose="020B0604020202020204" pitchFamily="34" charset="0"/>
                <a:cs typeface="Arial" panose="020B0604020202020204" pitchFamily="34" charset="0"/>
              </a:rPr>
              <a:t>] </a:t>
            </a:r>
            <a:r>
              <a:rPr lang="en-US" sz="1600" b="1" i="1"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means water/moisture source</a:t>
            </a:r>
            <a:endParaRPr lang="en-US" sz="1600" dirty="0">
              <a:latin typeface="Arial" panose="020B0604020202020204" pitchFamily="34" charset="0"/>
              <a:cs typeface="Arial" panose="020B0604020202020204" pitchFamily="34" charset="0"/>
            </a:endParaRPr>
          </a:p>
        </p:txBody>
      </p:sp>
      <p:cxnSp>
        <p:nvCxnSpPr>
          <p:cNvPr id="5" name="Straight Connector 4"/>
          <p:cNvCxnSpPr/>
          <p:nvPr/>
        </p:nvCxnSpPr>
        <p:spPr>
          <a:xfrm>
            <a:off x="3276600" y="2895600"/>
            <a:ext cx="0" cy="3352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409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ASR Model</a:t>
            </a:r>
          </a:p>
        </p:txBody>
      </p:sp>
      <p:sp>
        <p:nvSpPr>
          <p:cNvPr id="3" name="Content Placeholder 2"/>
          <p:cNvSpPr>
            <a:spLocks noGrp="1"/>
          </p:cNvSpPr>
          <p:nvPr>
            <p:ph idx="1"/>
          </p:nvPr>
        </p:nvSpPr>
        <p:spPr>
          <a:xfrm>
            <a:off x="609600" y="1554162"/>
            <a:ext cx="7780507" cy="4618038"/>
          </a:xfrm>
        </p:spPr>
        <p:txBody>
          <a:bodyPr>
            <a:normAutofit/>
          </a:bodyPr>
          <a:lstStyle/>
          <a:p>
            <a:pPr marL="0" indent="0">
              <a:buNone/>
            </a:pPr>
            <a:r>
              <a:rPr lang="en-US" sz="1800" dirty="0"/>
              <a:t>Assumption: </a:t>
            </a:r>
          </a:p>
          <a:p>
            <a:pPr marL="0" indent="0">
              <a:buNone/>
            </a:pPr>
            <a:endParaRPr lang="en-US" sz="1800" dirty="0"/>
          </a:p>
          <a:p>
            <a:pPr>
              <a:buFont typeface="+mj-lt"/>
              <a:buAutoNum type="arabicPeriod"/>
            </a:pPr>
            <a:r>
              <a:rPr lang="en-US" sz="1800" dirty="0"/>
              <a:t>reaction occurs with sufficient moisture content and reactive silica </a:t>
            </a:r>
          </a:p>
          <a:p>
            <a:pPr>
              <a:buFont typeface="+mj-lt"/>
              <a:buAutoNum type="arabicPeriod"/>
            </a:pPr>
            <a:r>
              <a:rPr lang="en-US" sz="1800" dirty="0"/>
              <a:t>no mass change occurs during chemical reaction, i.e. always having a constant concrete mass</a:t>
            </a:r>
          </a:p>
          <a:p>
            <a:pPr>
              <a:buFont typeface="+mj-lt"/>
              <a:buAutoNum type="arabicPeriod"/>
            </a:pPr>
            <a:r>
              <a:rPr lang="en-US" sz="1800" dirty="0"/>
              <a:t>no termination of ASR in terms of the (very slow) ionic exchange by mutual diffusion between alkalis in ASR gel and calcium in cement paste</a:t>
            </a:r>
          </a:p>
          <a:p>
            <a:pPr>
              <a:buFont typeface="+mj-lt"/>
              <a:buAutoNum type="arabicPeriod"/>
            </a:pPr>
            <a:r>
              <a:rPr lang="en-US" sz="1800" dirty="0"/>
              <a:t>K</a:t>
            </a:r>
            <a:r>
              <a:rPr lang="en-US" sz="1800" baseline="30000" dirty="0"/>
              <a:t>+</a:t>
            </a:r>
            <a:r>
              <a:rPr lang="en-US" sz="1800" dirty="0">
                <a:latin typeface="Times New Roman" panose="02020603050405020304" pitchFamily="18" charset="0"/>
                <a:ea typeface="Calibri" panose="020F0502020204030204" pitchFamily="34" charset="0"/>
              </a:rPr>
              <a:t> and </a:t>
            </a:r>
            <a:r>
              <a:rPr lang="en-US" sz="1800" dirty="0"/>
              <a:t>Na</a:t>
            </a:r>
            <a:r>
              <a:rPr lang="en-US" sz="1800" baseline="30000" dirty="0"/>
              <a:t>+</a:t>
            </a:r>
            <a:r>
              <a:rPr lang="en-US" sz="1800" dirty="0"/>
              <a:t> are supposed to have the same effect, i.e. they are interchangeable in the model, and </a:t>
            </a:r>
          </a:p>
          <a:p>
            <a:pPr>
              <a:buFont typeface="+mj-lt"/>
              <a:buAutoNum type="arabicPeriod"/>
            </a:pPr>
            <a:r>
              <a:rPr lang="en-US" sz="1800" dirty="0"/>
              <a:t>the attack is uniform on the surface of the aggregate.</a:t>
            </a:r>
          </a:p>
        </p:txBody>
      </p:sp>
    </p:spTree>
    <p:extLst>
      <p:ext uri="{BB962C8B-B14F-4D97-AF65-F5344CB8AC3E}">
        <p14:creationId xmlns:p14="http://schemas.microsoft.com/office/powerpoint/2010/main" val="1598528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a:xfrm>
            <a:off x="0" y="3298031"/>
            <a:ext cx="9144000" cy="490537"/>
          </a:xfrm>
          <a:prstGeom prst="rect">
            <a:avLst/>
          </a:prstGeom>
        </p:spPr>
        <p:txBody>
          <a:bodyPr>
            <a:normAutofit/>
          </a:bodyPr>
          <a:lst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a:lstStyle>
          <a:p>
            <a:r>
              <a:rPr lang="en-US" sz="2400" dirty="0">
                <a:latin typeface="Arial" panose="020B0604020202020204" pitchFamily="34" charset="0"/>
                <a:cs typeface="Arial" panose="020B0604020202020204" pitchFamily="34" charset="0"/>
              </a:rPr>
              <a:t>Problem Overview and Motivation</a:t>
            </a:r>
          </a:p>
        </p:txBody>
      </p:sp>
    </p:spTree>
    <p:extLst>
      <p:ext uri="{BB962C8B-B14F-4D97-AF65-F5344CB8AC3E}">
        <p14:creationId xmlns:p14="http://schemas.microsoft.com/office/powerpoint/2010/main" val="1611755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Mechanical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54162"/>
                <a:ext cx="7780507" cy="4770438"/>
              </a:xfrm>
            </p:spPr>
            <p:txBody>
              <a:bodyPr>
                <a:normAutofit/>
              </a:bodyPr>
              <a:lstStyle/>
              <a:p>
                <a:pPr marL="0" indent="0">
                  <a:buNone/>
                </a:pPr>
                <a:r>
                  <a:rPr lang="en-US" sz="1800" dirty="0"/>
                  <a:t>ε = </a:t>
                </a:r>
                <a14:m>
                  <m:oMath xmlns:m="http://schemas.openxmlformats.org/officeDocument/2006/math">
                    <m:f>
                      <m:fPr>
                        <m:ctrlPr>
                          <a:rPr lang="en-US" sz="1800" i="1">
                            <a:latin typeface="Cambria Math" panose="02040503050406030204" pitchFamily="18" charset="0"/>
                          </a:rPr>
                        </m:ctrlPr>
                      </m:fPr>
                      <m:num>
                        <m:r>
                          <a:rPr lang="en-US" sz="1800" b="0" i="1">
                            <a:latin typeface="Cambria Math" panose="02040503050406030204" pitchFamily="18" charset="0"/>
                          </a:rPr>
                          <m:t>𝛥</m:t>
                        </m:r>
                        <m:r>
                          <a:rPr lang="en-US" sz="1800" b="0" i="1">
                            <a:latin typeface="Cambria Math" panose="02040503050406030204" pitchFamily="18" charset="0"/>
                          </a:rPr>
                          <m:t>𝑉</m:t>
                        </m:r>
                      </m:num>
                      <m:den>
                        <m:r>
                          <a:rPr lang="en-US" sz="1800" b="0" i="1">
                            <a:latin typeface="Cambria Math" panose="02040503050406030204" pitchFamily="18" charset="0"/>
                          </a:rPr>
                          <m:t>𝑉</m:t>
                        </m:r>
                      </m:den>
                    </m:f>
                  </m:oMath>
                </a14:m>
                <a:r>
                  <a:rPr lang="en-US" sz="1800" dirty="0"/>
                  <a:t> </a:t>
                </a:r>
                <a:r>
                  <a:rPr lang="en-US" sz="1800" dirty="0">
                    <a:latin typeface="Arial" panose="020B0604020202020204" pitchFamily="34" charset="0"/>
                    <a:cs typeface="Arial" panose="020B0604020202020204" pitchFamily="34" charset="0"/>
                  </a:rPr>
                  <a:t>, ΔV is the volume change and V is total volume of concrete.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54162"/>
                <a:ext cx="7780507" cy="4770438"/>
              </a:xfrm>
              <a:blipFill rotWithShape="0">
                <a:blip r:embed="rId3"/>
                <a:stretch>
                  <a:fillRect l="-627"/>
                </a:stretch>
              </a:blipFill>
            </p:spPr>
            <p:txBody>
              <a:bodyPr/>
              <a:lstStyle/>
              <a:p>
                <a:r>
                  <a:rPr lang="en-US">
                    <a:noFill/>
                  </a:rPr>
                  <a:t> </a:t>
                </a:r>
              </a:p>
            </p:txBody>
          </p:sp>
        </mc:Fallback>
      </mc:AlternateContent>
      <p:sp>
        <p:nvSpPr>
          <p:cNvPr id="5" name="Rectangle 4"/>
          <p:cNvSpPr/>
          <p:nvPr/>
        </p:nvSpPr>
        <p:spPr>
          <a:xfrm>
            <a:off x="3048000" y="3048000"/>
            <a:ext cx="2362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3048000" y="2667000"/>
            <a:ext cx="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429000" y="2667000"/>
            <a:ext cx="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886200" y="2667000"/>
            <a:ext cx="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343400" y="2684780"/>
            <a:ext cx="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876800" y="2684780"/>
            <a:ext cx="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394960" y="2684780"/>
            <a:ext cx="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191123" y="2406134"/>
            <a:ext cx="2075953" cy="369332"/>
          </a:xfrm>
          <a:prstGeom prst="rect">
            <a:avLst/>
          </a:prstGeom>
          <a:noFill/>
        </p:spPr>
        <p:txBody>
          <a:bodyPr wrap="none" rtlCol="0">
            <a:spAutoFit/>
          </a:bodyPr>
          <a:lstStyle/>
          <a:p>
            <a:r>
              <a:rPr lang="en-US" dirty="0"/>
              <a:t>-1kPa (1 Pa=1N/m</a:t>
            </a:r>
            <a:r>
              <a:rPr lang="en-US" baseline="30000" dirty="0"/>
              <a:t>2</a:t>
            </a:r>
            <a:r>
              <a:rPr lang="en-US" dirty="0"/>
              <a:t>) </a:t>
            </a:r>
          </a:p>
        </p:txBody>
      </p:sp>
      <p:cxnSp>
        <p:nvCxnSpPr>
          <p:cNvPr id="15" name="Straight Connector 14"/>
          <p:cNvCxnSpPr/>
          <p:nvPr/>
        </p:nvCxnSpPr>
        <p:spPr>
          <a:xfrm>
            <a:off x="3048000" y="3048000"/>
            <a:ext cx="0" cy="21336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394960" y="3048000"/>
            <a:ext cx="0" cy="21336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048000" y="3187620"/>
            <a:ext cx="3810000" cy="7366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5" idx="3"/>
          </p:cNvCxnSpPr>
          <p:nvPr/>
        </p:nvCxnSpPr>
        <p:spPr>
          <a:xfrm flipV="1">
            <a:off x="5410200" y="3187620"/>
            <a:ext cx="1447800" cy="9271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6985793" y="2998549"/>
            <a:ext cx="1137171" cy="369332"/>
          </a:xfrm>
          <a:prstGeom prst="rect">
            <a:avLst/>
          </a:prstGeom>
          <a:noFill/>
        </p:spPr>
        <p:txBody>
          <a:bodyPr wrap="none" rtlCol="0">
            <a:spAutoFit/>
          </a:bodyPr>
          <a:lstStyle/>
          <a:p>
            <a:r>
              <a:rPr lang="en-US" dirty="0"/>
              <a:t>Symmetry</a:t>
            </a:r>
          </a:p>
        </p:txBody>
      </p:sp>
      <p:cxnSp>
        <p:nvCxnSpPr>
          <p:cNvPr id="31" name="Straight Connector 30"/>
          <p:cNvCxnSpPr/>
          <p:nvPr/>
        </p:nvCxnSpPr>
        <p:spPr>
          <a:xfrm flipH="1">
            <a:off x="3048000" y="5181600"/>
            <a:ext cx="143123" cy="1524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3399988" y="5181600"/>
            <a:ext cx="143123" cy="1524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3751976" y="5202594"/>
            <a:ext cx="143123" cy="1524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4128130" y="5181600"/>
            <a:ext cx="143123" cy="1524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4504401" y="5181600"/>
            <a:ext cx="143123" cy="1524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4876553" y="5181600"/>
            <a:ext cx="143123" cy="1524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219693" y="5202594"/>
            <a:ext cx="143123" cy="1524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751919" y="5040986"/>
            <a:ext cx="1901582" cy="2776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6656528" y="4810501"/>
            <a:ext cx="673902" cy="369332"/>
          </a:xfrm>
          <a:prstGeom prst="rect">
            <a:avLst/>
          </a:prstGeom>
          <a:noFill/>
        </p:spPr>
        <p:txBody>
          <a:bodyPr wrap="none" rtlCol="0">
            <a:spAutoFit/>
          </a:bodyPr>
          <a:lstStyle/>
          <a:p>
            <a:r>
              <a:rPr lang="en-US" dirty="0"/>
              <a:t>Fixed</a:t>
            </a:r>
          </a:p>
        </p:txBody>
      </p:sp>
    </p:spTree>
    <p:extLst>
      <p:ext uri="{BB962C8B-B14F-4D97-AF65-F5344CB8AC3E}">
        <p14:creationId xmlns:p14="http://schemas.microsoft.com/office/powerpoint/2010/main" val="429421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Mechanical Model</a:t>
            </a:r>
          </a:p>
        </p:txBody>
      </p:sp>
      <p:sp>
        <p:nvSpPr>
          <p:cNvPr id="3" name="Content Placeholder 2"/>
          <p:cNvSpPr>
            <a:spLocks noGrp="1"/>
          </p:cNvSpPr>
          <p:nvPr>
            <p:ph idx="1"/>
          </p:nvPr>
        </p:nvSpPr>
        <p:spPr>
          <a:xfrm>
            <a:off x="535650" y="1531464"/>
            <a:ext cx="7780507" cy="4716936"/>
          </a:xfrm>
        </p:spPr>
        <p:txBody>
          <a:bodyPr>
            <a:noAutofit/>
          </a:bodyPr>
          <a:lstStyle/>
          <a:p>
            <a:pPr marL="0" indent="0">
              <a:buNone/>
            </a:pPr>
            <a:r>
              <a:rPr lang="en-US" sz="1800" dirty="0">
                <a:latin typeface="Arial" panose="020B0604020202020204" pitchFamily="34" charset="0"/>
                <a:cs typeface="Arial" panose="020B0604020202020204" pitchFamily="34" charset="0"/>
              </a:rPr>
              <a:t>Expansion of ASR gel results in volume change of the concrete domain with time.</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For a linear elastic material, Hooke’s law relates the stress tensor to the elastic strain tensor:</a:t>
            </a:r>
          </a:p>
          <a:p>
            <a:pPr marL="0" indent="0">
              <a:buNone/>
            </a:pPr>
            <a:r>
              <a:rPr lang="en-US" sz="1800" dirty="0">
                <a:latin typeface="Arial" panose="020B0604020202020204" pitchFamily="34" charset="0"/>
                <a:cs typeface="Arial" panose="020B0604020202020204" pitchFamily="34" charset="0"/>
              </a:rPr>
              <a:t>σ = </a:t>
            </a:r>
            <a:r>
              <a:rPr lang="en-US" sz="1800" dirty="0" err="1">
                <a:latin typeface="Arial" panose="020B0604020202020204" pitchFamily="34" charset="0"/>
                <a:cs typeface="Arial" panose="020B0604020202020204" pitchFamily="34" charset="0"/>
              </a:rPr>
              <a:t>E</a:t>
            </a:r>
            <a:r>
              <a:rPr lang="en-US" sz="1800" i="1" dirty="0" err="1">
                <a:latin typeface="Arial" panose="020B0604020202020204" pitchFamily="34" charset="0"/>
                <a:cs typeface="Arial" panose="020B0604020202020204" pitchFamily="34" charset="0"/>
              </a:rPr>
              <a:t>ε</a:t>
            </a:r>
            <a:endParaRPr lang="en-US" sz="1800" i="1"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where, σ = </a:t>
            </a:r>
            <a:r>
              <a:rPr lang="en-US" sz="1800" b="1" dirty="0">
                <a:latin typeface="Arial" panose="020B0604020202020204" pitchFamily="34" charset="0"/>
                <a:cs typeface="Arial" panose="020B0604020202020204" pitchFamily="34" charset="0"/>
              </a:rPr>
              <a:t>C</a:t>
            </a:r>
            <a:r>
              <a:rPr lang="en-US" sz="1800" i="1" dirty="0">
                <a:latin typeface="Arial" panose="020B0604020202020204" pitchFamily="34" charset="0"/>
                <a:cs typeface="Arial" panose="020B0604020202020204" pitchFamily="34" charset="0"/>
              </a:rPr>
              <a:t> : </a:t>
            </a:r>
            <a:r>
              <a:rPr lang="en-US" sz="1800" i="1" dirty="0" err="1">
                <a:latin typeface="Arial" panose="020B0604020202020204" pitchFamily="34" charset="0"/>
                <a:cs typeface="Arial" panose="020B0604020202020204" pitchFamily="34" charset="0"/>
              </a:rPr>
              <a:t>ε</a:t>
            </a:r>
            <a:r>
              <a:rPr lang="en-US" sz="1800" i="1" baseline="-25000" dirty="0" err="1">
                <a:latin typeface="Arial" panose="020B0604020202020204" pitchFamily="34" charset="0"/>
                <a:cs typeface="Arial" panose="020B0604020202020204" pitchFamily="34" charset="0"/>
              </a:rPr>
              <a:t>el</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 C</a:t>
            </a:r>
            <a:r>
              <a:rPr lang="en-US" sz="1800" i="1" dirty="0">
                <a:latin typeface="Arial" panose="020B0604020202020204" pitchFamily="34" charset="0"/>
                <a:cs typeface="Arial" panose="020B0604020202020204" pitchFamily="34" charset="0"/>
              </a:rPr>
              <a:t> : (ε-</a:t>
            </a:r>
            <a:r>
              <a:rPr lang="en-US" sz="1800" i="1" dirty="0" err="1">
                <a:latin typeface="Arial" panose="020B0604020202020204" pitchFamily="34" charset="0"/>
                <a:cs typeface="Arial" panose="020B0604020202020204" pitchFamily="34" charset="0"/>
              </a:rPr>
              <a:t>ε</a:t>
            </a:r>
            <a:r>
              <a:rPr lang="en-US" sz="1800" i="1" baseline="-25000" dirty="0" err="1">
                <a:latin typeface="Arial" panose="020B0604020202020204" pitchFamily="34" charset="0"/>
                <a:cs typeface="Arial" panose="020B0604020202020204" pitchFamily="34" charset="0"/>
              </a:rPr>
              <a:t>inel</a:t>
            </a:r>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In tensor notation,</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Rectangle 3"/>
              <p:cNvSpPr/>
              <p:nvPr/>
            </p:nvSpPr>
            <p:spPr>
              <a:xfrm>
                <a:off x="4267200" y="3505200"/>
                <a:ext cx="4572000" cy="2317173"/>
              </a:xfrm>
              <a:prstGeom prst="rect">
                <a:avLst/>
              </a:prstGeom>
            </p:spPr>
            <p:txBody>
              <a:bodyPr>
                <a:spAutoFit/>
              </a:bodyPr>
              <a:lstStyle/>
              <a:p>
                <a:r>
                  <a:rPr lang="en-US" sz="1600" dirty="0">
                    <a:latin typeface="Arial" panose="020B0604020202020204" pitchFamily="34" charset="0"/>
                    <a:cs typeface="Arial" panose="020B0604020202020204" pitchFamily="34" charset="0"/>
                  </a:rPr>
                  <a:t>σ denotes stress tensor, </a:t>
                </a:r>
              </a:p>
              <a:p>
                <a:r>
                  <a:rPr lang="en-US" sz="1600" b="1" dirty="0">
                    <a:latin typeface="Arial" panose="020B0604020202020204" pitchFamily="34" charset="0"/>
                    <a:cs typeface="Arial" panose="020B0604020202020204" pitchFamily="34" charset="0"/>
                  </a:rPr>
                  <a:t>E</a:t>
                </a:r>
                <a:r>
                  <a:rPr lang="en-US" sz="1600" dirty="0">
                    <a:latin typeface="Arial" panose="020B0604020202020204" pitchFamily="34" charset="0"/>
                    <a:cs typeface="Arial" panose="020B0604020202020204" pitchFamily="34" charset="0"/>
                  </a:rPr>
                  <a:t> is the Young’s modulus of elasticity, and </a:t>
                </a:r>
              </a:p>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𝑖𝑗𝑘𝑙</m:t>
                        </m:r>
                      </m:sub>
                    </m:sSub>
                  </m:oMath>
                </a14:m>
                <a:r>
                  <a:rPr lang="en-US" sz="1600" dirty="0">
                    <a:latin typeface="Arial" panose="020B0604020202020204" pitchFamily="34" charset="0"/>
                    <a:cs typeface="Arial" panose="020B0604020202020204" pitchFamily="34" charset="0"/>
                  </a:rPr>
                  <a:t> is the 4th order elasticity tensor,</a:t>
                </a:r>
              </a:p>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𝜀</m:t>
                        </m:r>
                      </m:e>
                      <m:sub>
                        <m:r>
                          <a:rPr lang="en-US" sz="1600" i="1">
                            <a:latin typeface="Cambria Math" panose="02040503050406030204" pitchFamily="18" charset="0"/>
                          </a:rPr>
                          <m:t>𝑘𝑙</m:t>
                        </m:r>
                      </m:sub>
                    </m:sSub>
                  </m:oMath>
                </a14:m>
                <a:r>
                  <a:rPr lang="en-US" sz="1600" dirty="0">
                    <a:latin typeface="Arial" panose="020B0604020202020204" pitchFamily="34" charset="0"/>
                    <a:cs typeface="Arial" panose="020B0604020202020204" pitchFamily="34" charset="0"/>
                  </a:rPr>
                  <a:t> = Strain tensor</a:t>
                </a:r>
              </a:p>
              <a:p>
                <a:r>
                  <a:rPr lang="en-US" sz="1600" dirty="0">
                    <a:latin typeface="Arial" panose="020B0604020202020204" pitchFamily="34" charset="0"/>
                    <a:cs typeface="Arial" panose="020B0604020202020204" pitchFamily="34" charset="0"/>
                  </a:rPr>
                  <a:t>“:” stands for the double-dot tensor product (or double contraction). </a:t>
                </a:r>
              </a:p>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𝛿</m:t>
                        </m:r>
                      </m:e>
                      <m:sub>
                        <m:r>
                          <a:rPr lang="en-US" sz="1600" i="1">
                            <a:latin typeface="Cambria Math" panose="02040503050406030204" pitchFamily="18" charset="0"/>
                          </a:rPr>
                          <m:t>𝑖𝑗</m:t>
                        </m:r>
                      </m:sub>
                    </m:sSub>
                  </m:oMath>
                </a14:m>
                <a:r>
                  <a:rPr lang="en-US" sz="1600" dirty="0">
                    <a:latin typeface="Arial" panose="020B0604020202020204" pitchFamily="34" charset="0"/>
                    <a:cs typeface="Arial" panose="020B0604020202020204" pitchFamily="34" charset="0"/>
                  </a:rPr>
                  <a:t> = Kronecker delta (=1 when </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=j, =0 when </a:t>
                </a:r>
                <a:r>
                  <a:rPr lang="en-US" sz="1600" dirty="0" err="1">
                    <a:latin typeface="Arial" panose="020B0604020202020204" pitchFamily="34" charset="0"/>
                    <a:cs typeface="Arial" panose="020B0604020202020204" pitchFamily="34" charset="0"/>
                  </a:rPr>
                  <a:t>i</a:t>
                </a:r>
                <a14:m>
                  <m:oMath xmlns:m="http://schemas.openxmlformats.org/officeDocument/2006/math">
                    <m:r>
                      <a:rPr lang="en-US" sz="1600" i="1">
                        <a:latin typeface="Cambria Math" panose="02040503050406030204" pitchFamily="18" charset="0"/>
                        <a:ea typeface="Cambria Math" panose="02040503050406030204" pitchFamily="18" charset="0"/>
                        <a:cs typeface="Arial" panose="020B0604020202020204" pitchFamily="34" charset="0"/>
                      </a:rPr>
                      <m:t>≠</m:t>
                    </m:r>
                  </m:oMath>
                </a14:m>
                <a:r>
                  <a:rPr lang="en-US" sz="1600" dirty="0">
                    <a:latin typeface="Arial" panose="020B0604020202020204" pitchFamily="34" charset="0"/>
                    <a:cs typeface="Arial" panose="020B0604020202020204" pitchFamily="34" charset="0"/>
                  </a:rPr>
                  <a:t>j)</a:t>
                </a:r>
              </a:p>
              <a:p>
                <a:r>
                  <a:rPr lang="en-US" sz="1600" i="1" dirty="0" err="1">
                    <a:latin typeface="Arial" panose="020B0604020202020204" pitchFamily="34" charset="0"/>
                    <a:cs typeface="Arial" panose="020B0604020202020204" pitchFamily="34" charset="0"/>
                  </a:rPr>
                  <a:t>ε</a:t>
                </a:r>
                <a:r>
                  <a:rPr lang="en-US" sz="1600" i="1" baseline="-25000" dirty="0" err="1">
                    <a:latin typeface="Arial" panose="020B0604020202020204" pitchFamily="34" charset="0"/>
                    <a:cs typeface="Arial" panose="020B0604020202020204" pitchFamily="34" charset="0"/>
                  </a:rPr>
                  <a:t>vol</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represents volumetric strain</a:t>
                </a:r>
              </a:p>
              <a:p>
                <a:endParaRPr lang="en-US" sz="1400" dirty="0">
                  <a:latin typeface="Arial" panose="020B0604020202020204" pitchFamily="34" charset="0"/>
                  <a:cs typeface="Arial" panose="020B060402020202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267200" y="3505200"/>
                <a:ext cx="4572000" cy="2317173"/>
              </a:xfrm>
              <a:prstGeom prst="rect">
                <a:avLst/>
              </a:prstGeom>
              <a:blipFill rotWithShape="0">
                <a:blip r:embed="rId3"/>
                <a:stretch>
                  <a:fillRect l="-667" t="-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470E78F-7F3F-4BAE-8C3C-CE94E9809EA5}"/>
                  </a:ext>
                </a:extLst>
              </p:cNvPr>
              <p:cNvSpPr/>
              <p:nvPr/>
            </p:nvSpPr>
            <p:spPr>
              <a:xfrm>
                <a:off x="487680" y="4919876"/>
                <a:ext cx="3581400" cy="540469"/>
              </a:xfrm>
              <a:prstGeom prst="rect">
                <a:avLst/>
              </a:prstGeom>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a:latin typeface="Cambria Math" panose="02040503050406030204" pitchFamily="18" charset="0"/>
                                  </a:rPr>
                                  <m:t>1</m:t>
                                </m:r>
                              </m:num>
                              <m:den>
                                <m:r>
                                  <a:rPr lang="en-US" i="0">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𝑖𝑗𝑘𝑙</m:t>
                                </m:r>
                              </m:sub>
                            </m:sSub>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𝑘𝑙</m:t>
                                </m:r>
                              </m:sub>
                            </m:sSub>
                          </m:e>
                        </m:d>
                      </m:e>
                      <m:sub/>
                    </m:sSub>
                  </m:oMath>
                </a14:m>
                <a:r>
                  <a:rPr lang="en-US" dirty="0"/>
                  <a:t>=</a:t>
                </a:r>
                <a14:m>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r>
                          <m:rPr>
                            <m:nor/>
                          </m:rPr>
                          <a:rPr lang="en-US" i="1" dirty="0"/>
                          <m:t>ε</m:t>
                        </m:r>
                        <m:r>
                          <m:rPr>
                            <m:nor/>
                          </m:rPr>
                          <a:rPr lang="en-US" i="1" baseline="-25000" dirty="0"/>
                          <m:t>vol</m:t>
                        </m:r>
                      </m:e>
                    </m:d>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𝑖𝑗</m:t>
                        </m:r>
                      </m:sub>
                    </m:sSub>
                  </m:oMath>
                </a14:m>
                <a:endParaRPr lang="en-US" dirty="0"/>
              </a:p>
            </p:txBody>
          </p:sp>
        </mc:Choice>
        <mc:Fallback xmlns="">
          <p:sp>
            <p:nvSpPr>
              <p:cNvPr id="6" name="Rectangle 5">
                <a:extLst>
                  <a:ext uri="{FF2B5EF4-FFF2-40B4-BE49-F238E27FC236}">
                    <a16:creationId xmlns="" xmlns:a16="http://schemas.microsoft.com/office/drawing/2014/main" xmlns:a14="http://schemas.microsoft.com/office/drawing/2010/main" id="{B470E78F-7F3F-4BAE-8C3C-CE94E9809EA5}"/>
                  </a:ext>
                </a:extLst>
              </p:cNvPr>
              <p:cNvSpPr>
                <a:spLocks noRot="1" noChangeAspect="1" noMove="1" noResize="1" noEditPoints="1" noAdjustHandles="1" noChangeArrowheads="1" noChangeShapeType="1" noTextEdit="1"/>
              </p:cNvSpPr>
              <p:nvPr/>
            </p:nvSpPr>
            <p:spPr>
              <a:xfrm>
                <a:off x="487680" y="4919876"/>
                <a:ext cx="3581400" cy="540469"/>
              </a:xfrm>
              <a:prstGeom prst="rect">
                <a:avLst/>
              </a:prstGeom>
              <a:blipFill rotWithShape="0">
                <a:blip r:embed="rId4"/>
                <a:stretch>
                  <a:fillRect/>
                </a:stretch>
              </a:blipFill>
            </p:spPr>
            <p:txBody>
              <a:bodyPr/>
              <a:lstStyle/>
              <a:p>
                <a:r>
                  <a:rPr lang="en-US">
                    <a:noFill/>
                  </a:rPr>
                  <a:t> </a:t>
                </a:r>
              </a:p>
            </p:txBody>
          </p:sp>
        </mc:Fallback>
      </mc:AlternateContent>
      <p:cxnSp>
        <p:nvCxnSpPr>
          <p:cNvPr id="7" name="Straight Connector 6"/>
          <p:cNvCxnSpPr/>
          <p:nvPr/>
        </p:nvCxnSpPr>
        <p:spPr>
          <a:xfrm>
            <a:off x="3962400" y="3505200"/>
            <a:ext cx="0" cy="2209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695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Mechanical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531464"/>
                <a:ext cx="7780507" cy="4716936"/>
              </a:xfrm>
            </p:spPr>
            <p:txBody>
              <a:bodyPr>
                <a:noAutofit/>
              </a:bodyPr>
              <a:lstStyle/>
              <a:p>
                <a:pPr marL="0" indent="0">
                  <a:buNone/>
                </a:pPr>
                <a:r>
                  <a:rPr lang="en-US" sz="1800" dirty="0">
                    <a:latin typeface="Arial" panose="020B0604020202020204" pitchFamily="34" charset="0"/>
                    <a:cs typeface="Arial" panose="020B0604020202020204" pitchFamily="34" charset="0"/>
                  </a:rPr>
                  <a:t>A chemical damage criteria can be formulated in terms of damage function as </a:t>
                </a:r>
                <a14:m>
                  <m:oMath xmlns:m="http://schemas.openxmlformats.org/officeDocument/2006/math">
                    <m:sSup>
                      <m:sSupPr>
                        <m:ctrlPr>
                          <a:rPr lang="en-US" sz="1800" i="1">
                            <a:solidFill>
                              <a:srgbClr val="191917"/>
                            </a:solidFill>
                            <a:latin typeface="Cambria Math" panose="02040503050406030204" pitchFamily="18" charset="0"/>
                          </a:rPr>
                        </m:ctrlPr>
                      </m:sSupPr>
                      <m:e>
                        <m:r>
                          <m:rPr>
                            <m:nor/>
                          </m:rPr>
                          <a:rPr lang="en-US" sz="1800" b="0" i="0" dirty="0" smtClean="0">
                            <a:latin typeface="Arial" panose="020B0604020202020204" pitchFamily="34" charset="0"/>
                            <a:cs typeface="Arial" panose="020B0604020202020204" pitchFamily="34" charset="0"/>
                          </a:rPr>
                          <m:t>f</m:t>
                        </m:r>
                        <m:r>
                          <m:rPr>
                            <m:nor/>
                          </m:rPr>
                          <a:rPr lang="en-US" sz="1800" dirty="0">
                            <a:latin typeface="Arial" panose="020B0604020202020204" pitchFamily="34" charset="0"/>
                            <a:cs typeface="Arial" panose="020B0604020202020204" pitchFamily="34" charset="0"/>
                          </a:rPr>
                          <m:t>ollowing</m:t>
                        </m:r>
                      </m:e>
                      <m:sup>
                        <m:r>
                          <a:rPr lang="en-US" sz="1800" i="1" dirty="0">
                            <a:latin typeface="Cambria Math" panose="02040503050406030204" pitchFamily="18" charset="0"/>
                            <a:cs typeface="Arial" panose="020B0604020202020204" pitchFamily="34" charset="0"/>
                          </a:rPr>
                          <m:t>7</m:t>
                        </m:r>
                      </m:sup>
                    </m:sSup>
                  </m:oMath>
                </a14:m>
                <a:r>
                  <a:rPr lang="en-US" sz="1800" dirty="0">
                    <a:latin typeface="Arial" panose="020B0604020202020204" pitchFamily="34" charset="0"/>
                    <a:cs typeface="Arial" panose="020B0604020202020204" pitchFamily="34" charset="0"/>
                  </a:rPr>
                  <a:t>:</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where, w = 2.021 ×</a:t>
                </a:r>
                <a:r>
                  <a:rPr lang="en-US" sz="1800" b="1" dirty="0">
                    <a:latin typeface="Arial" panose="020B0604020202020204" pitchFamily="34" charset="0"/>
                    <a:cs typeface="Arial" panose="020B0604020202020204" pitchFamily="34" charset="0"/>
                  </a:rPr>
                  <a:t> </a:t>
                </a:r>
                <a:r>
                  <a:rPr lang="en-US" sz="1800" i="1" dirty="0" err="1">
                    <a:latin typeface="Arial" panose="020B0604020202020204" pitchFamily="34" charset="0"/>
                    <a:cs typeface="Arial" panose="020B0604020202020204" pitchFamily="34" charset="0"/>
                  </a:rPr>
                  <a:t>ε</a:t>
                </a:r>
                <a:r>
                  <a:rPr lang="en-US" sz="1800" i="1" baseline="-25000" dirty="0" err="1">
                    <a:latin typeface="Arial" panose="020B0604020202020204" pitchFamily="34" charset="0"/>
                    <a:cs typeface="Arial" panose="020B0604020202020204" pitchFamily="34" charset="0"/>
                  </a:rPr>
                  <a:t>vol</a:t>
                </a:r>
                <a:r>
                  <a:rPr lang="en-US" sz="1800" b="1" i="1"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0.195, where </a:t>
                </a:r>
                <a:r>
                  <a:rPr lang="en-US" sz="1800" i="1" dirty="0" err="1">
                    <a:latin typeface="Arial" panose="020B0604020202020204" pitchFamily="34" charset="0"/>
                    <a:cs typeface="Arial" panose="020B0604020202020204" pitchFamily="34" charset="0"/>
                  </a:rPr>
                  <a:t>ε</a:t>
                </a:r>
                <a:r>
                  <a:rPr lang="en-US" sz="1800" i="1" baseline="-25000" dirty="0" err="1">
                    <a:latin typeface="Arial" panose="020B0604020202020204" pitchFamily="34" charset="0"/>
                    <a:cs typeface="Arial" panose="020B0604020202020204" pitchFamily="34" charset="0"/>
                  </a:rPr>
                  <a:t>vol</a:t>
                </a:r>
                <a:r>
                  <a:rPr lang="en-US" sz="1800" b="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represents volumetric strain generated from ASR mechanisms and external load/stress.</a:t>
                </a:r>
              </a:p>
              <a:p>
                <a:pPr marL="0" indent="0">
                  <a:lnSpc>
                    <a:spcPct val="150000"/>
                  </a:lnSpc>
                  <a:buNone/>
                </a:pPr>
                <a:endParaRPr lang="en-US" sz="1800" dirty="0">
                  <a:latin typeface="Arial" panose="020B0604020202020204" pitchFamily="34" charset="0"/>
                  <a:cs typeface="Arial" panose="020B0604020202020204" pitchFamily="34" charset="0"/>
                </a:endParaRPr>
              </a:p>
              <a:p>
                <a:pPr marL="0" indent="0">
                  <a:lnSpc>
                    <a:spcPct val="150000"/>
                  </a:lnSpc>
                  <a:buNone/>
                </a:pPr>
                <a:r>
                  <a:rPr lang="en-US" sz="1800" dirty="0">
                    <a:latin typeface="Arial" panose="020B0604020202020204" pitchFamily="34" charset="0"/>
                    <a:cs typeface="Arial" panose="020B0604020202020204" pitchFamily="34" charset="0"/>
                  </a:rPr>
                  <a:t>Thus,  Damage, </a:t>
                </a:r>
                <a:r>
                  <a:rPr lang="en-US" sz="1800" dirty="0"/>
                  <a:t>D = 2.021×</a:t>
                </a:r>
                <a:r>
                  <a:rPr lang="en-US" sz="1800" b="1" dirty="0"/>
                  <a:t> </a:t>
                </a:r>
                <a:r>
                  <a:rPr lang="en-US" sz="1800" i="1" dirty="0" err="1"/>
                  <a:t>ε</a:t>
                </a:r>
                <a:r>
                  <a:rPr lang="en-US" sz="1800" i="1" baseline="-25000" dirty="0" err="1"/>
                  <a:t>vol</a:t>
                </a:r>
                <a:r>
                  <a:rPr lang="en-US" sz="1800" b="1" i="1" dirty="0"/>
                  <a:t> </a:t>
                </a:r>
                <a:r>
                  <a:rPr lang="en-US" sz="1800" b="1" dirty="0"/>
                  <a:t>– </a:t>
                </a:r>
                <a:r>
                  <a:rPr lang="en-US" sz="1800" dirty="0"/>
                  <a:t>0.195                                                                                                      	            </a:t>
                </a:r>
                <a:r>
                  <a:rPr lang="en-US" sz="1800" i="1" dirty="0" err="1"/>
                  <a:t>ε</a:t>
                </a:r>
                <a:r>
                  <a:rPr lang="en-US" sz="1800" i="1" baseline="-25000" dirty="0" err="1"/>
                  <a:t>vol</a:t>
                </a:r>
                <a:r>
                  <a:rPr lang="en-US" sz="1800" i="1" baseline="-25000" dirty="0"/>
                  <a:t> </a:t>
                </a:r>
                <a:r>
                  <a:rPr lang="en-US" sz="1800" dirty="0"/>
                  <a:t>= </a:t>
                </a:r>
                <a:r>
                  <a:rPr lang="en-US" sz="1800" i="1" dirty="0" err="1"/>
                  <a:t>ε</a:t>
                </a:r>
                <a:r>
                  <a:rPr lang="en-US" sz="1800" i="1" baseline="-25000" dirty="0" err="1"/>
                  <a:t>gel</a:t>
                </a:r>
                <a:r>
                  <a:rPr lang="en-US" sz="1800" i="1" baseline="-25000" dirty="0"/>
                  <a:t> </a:t>
                </a:r>
                <a:r>
                  <a:rPr lang="en-US" sz="1800" dirty="0"/>
                  <a:t>+</a:t>
                </a:r>
                <a:r>
                  <a:rPr lang="en-US" sz="1800" b="1" dirty="0"/>
                  <a:t> </a:t>
                </a:r>
                <a:r>
                  <a:rPr lang="en-US" sz="1800" i="1" dirty="0" err="1"/>
                  <a:t>ε</a:t>
                </a:r>
                <a:r>
                  <a:rPr lang="en-US" sz="1800" i="1" baseline="-25000" dirty="0" err="1"/>
                  <a:t>stress</a:t>
                </a:r>
                <a:r>
                  <a:rPr lang="en-US" sz="1800" i="1" dirty="0"/>
                  <a:t>                                                                                                       	           </a:t>
                </a:r>
                <a:r>
                  <a:rPr lang="en-US" sz="1800" i="1" dirty="0" err="1"/>
                  <a:t>ε</a:t>
                </a:r>
                <a:r>
                  <a:rPr lang="en-US" sz="1800" i="1" baseline="-25000" dirty="0" err="1"/>
                  <a:t>gel</a:t>
                </a:r>
                <a:r>
                  <a:rPr lang="en-US" sz="1800" i="1" dirty="0"/>
                  <a:t> </a:t>
                </a:r>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𝜌</m:t>
                            </m:r>
                          </m:e>
                          <m:sub>
                            <m:r>
                              <a:rPr lang="en-US" sz="1800" i="1">
                                <a:latin typeface="Cambria Math" panose="02040503050406030204" pitchFamily="18" charset="0"/>
                              </a:rPr>
                              <m:t>𝑔𝑒𝑙</m:t>
                            </m:r>
                          </m:sub>
                        </m:sSub>
                        <m:r>
                          <a:rPr lang="en-US" sz="1800">
                            <a:latin typeface="Cambria Math" panose="02040503050406030204" pitchFamily="18" charset="0"/>
                          </a:rPr>
                          <m:t> </m:t>
                        </m:r>
                      </m:num>
                      <m:den>
                        <m:sSub>
                          <m:sSubPr>
                            <m:ctrlPr>
                              <a:rPr lang="en-US" sz="1800" i="1">
                                <a:latin typeface="Cambria Math" panose="02040503050406030204" pitchFamily="18" charset="0"/>
                              </a:rPr>
                            </m:ctrlPr>
                          </m:sSubPr>
                          <m:e>
                            <m:r>
                              <m:rPr>
                                <m:sty m:val="p"/>
                              </m:rPr>
                              <a:rPr lang="en-US" sz="1800">
                                <a:latin typeface="Cambria Math" panose="02040503050406030204" pitchFamily="18" charset="0"/>
                              </a:rPr>
                              <m:t>ρ</m:t>
                            </m:r>
                          </m:e>
                          <m:sub>
                            <m:r>
                              <m:rPr>
                                <m:sty m:val="p"/>
                              </m:rPr>
                              <a:rPr lang="en-US" sz="1800">
                                <a:latin typeface="Cambria Math" panose="02040503050406030204" pitchFamily="18" charset="0"/>
                              </a:rPr>
                              <m:t>c</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𝜌</m:t>
                            </m:r>
                          </m:e>
                          <m:sub>
                            <m:r>
                              <a:rPr lang="en-US" sz="1800" i="1">
                                <a:latin typeface="Cambria Math" panose="02040503050406030204" pitchFamily="18" charset="0"/>
                              </a:rPr>
                              <m:t>𝑔𝑒𝑙</m:t>
                            </m:r>
                          </m:sub>
                        </m:sSub>
                        <m:r>
                          <a:rPr lang="en-US" sz="1800">
                            <a:latin typeface="Cambria Math" panose="02040503050406030204" pitchFamily="18" charset="0"/>
                          </a:rPr>
                          <m:t> </m:t>
                        </m:r>
                      </m:den>
                    </m:f>
                  </m:oMath>
                </a14:m>
                <a:r>
                  <a:rPr lang="en-US" sz="1800" dirty="0"/>
                  <a:t> 	      </a:t>
                </a:r>
              </a:p>
              <a:p>
                <a:pPr marL="0" indent="0">
                  <a:lnSpc>
                    <a:spcPct val="150000"/>
                  </a:lnSpc>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                                </m:t>
                      </m:r>
                    </m:oMath>
                  </m:oMathPara>
                </a14:m>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531464"/>
                <a:ext cx="7780507" cy="4716936"/>
              </a:xfrm>
              <a:blipFill rotWithShape="0">
                <a:blip r:embed="rId2"/>
                <a:stretch>
                  <a:fillRect l="-705" t="-646" r="-27978"/>
                </a:stretch>
              </a:blipFill>
            </p:spPr>
            <p:txBody>
              <a:bodyPr/>
              <a:lstStyle/>
              <a:p>
                <a:r>
                  <a:rPr lang="en-US">
                    <a:noFill/>
                  </a:rPr>
                  <a:t> </a:t>
                </a:r>
              </a:p>
            </p:txBody>
          </p:sp>
        </mc:Fallback>
      </mc:AlternateContent>
      <p:sp>
        <p:nvSpPr>
          <p:cNvPr id="27" name="Text Box 2"/>
          <p:cNvSpPr txBox="1">
            <a:spLocks noChangeArrowheads="1"/>
          </p:cNvSpPr>
          <p:nvPr/>
        </p:nvSpPr>
        <p:spPr bwMode="auto">
          <a:xfrm>
            <a:off x="1451175" y="2176624"/>
            <a:ext cx="3200400" cy="8382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0       when, </a:t>
            </a:r>
            <a:r>
              <a:rPr lang="en-US" b="1" i="1" dirty="0" err="1">
                <a:effectLst/>
                <a:latin typeface="Times New Roman" panose="02020603050405020304" pitchFamily="18" charset="0"/>
                <a:ea typeface="Calibri" panose="020F0502020204030204" pitchFamily="34" charset="0"/>
                <a:cs typeface="Times New Roman" panose="02020603050405020304" pitchFamily="18" charset="0"/>
              </a:rPr>
              <a:t>ε</a:t>
            </a:r>
            <a:r>
              <a:rPr lang="en-US" i="1" baseline="-25000" dirty="0" err="1">
                <a:latin typeface="Times New Roman" panose="02020603050405020304" pitchFamily="18" charset="0"/>
                <a:ea typeface="Calibri" panose="020F0502020204030204" pitchFamily="34" charset="0"/>
                <a:cs typeface="Times New Roman" panose="02020603050405020304" pitchFamily="18" charset="0"/>
              </a:rPr>
              <a:t>vo</a:t>
            </a:r>
            <a:r>
              <a:rPr lang="en-US" i="1" baseline="-25000" dirty="0" err="1">
                <a:effectLst/>
                <a:latin typeface="Times New Roman" panose="02020603050405020304" pitchFamily="18" charset="0"/>
                <a:ea typeface="Calibri" panose="020F0502020204030204" pitchFamily="34" charset="0"/>
                <a:cs typeface="Times New Roman" panose="02020603050405020304" pitchFamily="18" charset="0"/>
              </a:rPr>
              <a:t>l</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0.1%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w      when,</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effectLst/>
                <a:latin typeface="Times New Roman" panose="02020603050405020304" pitchFamily="18" charset="0"/>
                <a:ea typeface="Calibri" panose="020F0502020204030204" pitchFamily="34" charset="0"/>
                <a:cs typeface="Times New Roman" panose="02020603050405020304" pitchFamily="18" charset="0"/>
              </a:rPr>
              <a:t>ε</a:t>
            </a:r>
            <a:r>
              <a:rPr lang="en-US" i="1" baseline="-25000" dirty="0" err="1">
                <a:latin typeface="Times New Roman" panose="02020603050405020304" pitchFamily="18" charset="0"/>
                <a:ea typeface="Calibri" panose="020F0502020204030204" pitchFamily="34" charset="0"/>
                <a:cs typeface="Times New Roman" panose="02020603050405020304" pitchFamily="18" charset="0"/>
              </a:rPr>
              <a:t>vo</a:t>
            </a:r>
            <a:r>
              <a:rPr lang="en-US" i="1" baseline="-25000" dirty="0" err="1">
                <a:effectLst/>
                <a:latin typeface="Times New Roman" panose="02020603050405020304" pitchFamily="18" charset="0"/>
                <a:ea typeface="Calibri" panose="020F0502020204030204" pitchFamily="34" charset="0"/>
                <a:cs typeface="Times New Roman" panose="02020603050405020304" pitchFamily="18" charset="0"/>
              </a:rPr>
              <a:t>l</a:t>
            </a:r>
            <a:r>
              <a:rPr lang="en-US" b="1" i="1"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&gt; </a:t>
            </a:r>
            <a:r>
              <a:rPr lang="en-US" dirty="0">
                <a:effectLst/>
                <a:latin typeface="Times New Roman" panose="02020603050405020304" pitchFamily="18" charset="0"/>
                <a:ea typeface="Calibri" panose="020F0502020204030204" pitchFamily="34" charset="0"/>
                <a:cs typeface="Times New Roman" panose="02020603050405020304" pitchFamily="18" charset="0"/>
              </a:rPr>
              <a:t>0.1%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8" name="Picture 27"/>
          <p:cNvPicPr>
            <a:picLocks noChangeAspect="1"/>
          </p:cNvPicPr>
          <p:nvPr/>
        </p:nvPicPr>
        <p:blipFill>
          <a:blip r:embed="rId3"/>
          <a:stretch>
            <a:fillRect/>
          </a:stretch>
        </p:blipFill>
        <p:spPr>
          <a:xfrm>
            <a:off x="589829" y="2209800"/>
            <a:ext cx="782896" cy="731838"/>
          </a:xfrm>
          <a:prstGeom prst="rect">
            <a:avLst/>
          </a:prstGeom>
        </p:spPr>
      </p:pic>
      <p:sp>
        <p:nvSpPr>
          <p:cNvPr id="8" name="Rectangle 7"/>
          <p:cNvSpPr/>
          <p:nvPr/>
        </p:nvSpPr>
        <p:spPr>
          <a:xfrm>
            <a:off x="335280" y="5943600"/>
            <a:ext cx="8382000" cy="369332"/>
          </a:xfrm>
          <a:prstGeom prst="rect">
            <a:avLst/>
          </a:prstGeom>
        </p:spPr>
        <p:txBody>
          <a:bodyPr wrap="square">
            <a:spAutoFit/>
          </a:bodyPr>
          <a:lstStyle/>
          <a:p>
            <a:r>
              <a:rPr lang="en-US" sz="900" dirty="0">
                <a:latin typeface="Garamond" panose="02020404030301010803" pitchFamily="18" charset="0"/>
              </a:rPr>
              <a:t>7. </a:t>
            </a:r>
            <a:r>
              <a:rPr lang="en-US" sz="900" dirty="0"/>
              <a:t>Balbo, F. A. N., G. A. </a:t>
            </a:r>
            <a:r>
              <a:rPr lang="en-US" sz="900" dirty="0" err="1"/>
              <a:t>Pianezzer</a:t>
            </a:r>
            <a:r>
              <a:rPr lang="en-US" sz="900" dirty="0"/>
              <a:t>, L. M. </a:t>
            </a:r>
            <a:r>
              <a:rPr lang="en-US" sz="900" dirty="0" err="1"/>
              <a:t>Gramani</a:t>
            </a:r>
            <a:r>
              <a:rPr lang="en-US" sz="900" dirty="0"/>
              <a:t>, E. </a:t>
            </a:r>
            <a:r>
              <a:rPr lang="en-US" sz="900" dirty="0" err="1"/>
              <a:t>Kaviski</a:t>
            </a:r>
            <a:r>
              <a:rPr lang="en-US" sz="900" dirty="0"/>
              <a:t>, and M. R. Teixeira. An Application to the Diffusion Equation in a Model for the Damage in Concrete Due to Alkali-Silica Reaction. Applied Mathematical Sciences, 2015. 9: 4135-4147.</a:t>
            </a:r>
            <a:endParaRPr lang="en-US" sz="9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Rectangle 4"/>
              <p:cNvSpPr/>
              <p:nvPr/>
            </p:nvSpPr>
            <p:spPr>
              <a:xfrm>
                <a:off x="4632092" y="4355219"/>
                <a:ext cx="4572000" cy="1555747"/>
              </a:xfrm>
              <a:prstGeom prst="rect">
                <a:avLst/>
              </a:prstGeom>
            </p:spPr>
            <p:txBody>
              <a:bodyPr>
                <a:spAutoFit/>
              </a:bodyPr>
              <a:lstStyle/>
              <a:p>
                <a:pPr algn="just">
                  <a:lnSpc>
                    <a:spcPct val="115000"/>
                  </a:lnSpc>
                  <a:spcAft>
                    <a:spcPts val="800"/>
                  </a:spcAft>
                </a:pPr>
                <a:r>
                  <a:rPr lang="en-US" sz="1600" i="1" dirty="0" err="1">
                    <a:latin typeface="Arial" panose="020B0604020202020204" pitchFamily="34" charset="0"/>
                    <a:cs typeface="Arial" panose="020B0604020202020204" pitchFamily="34" charset="0"/>
                  </a:rPr>
                  <a:t>ε</a:t>
                </a:r>
                <a:r>
                  <a:rPr lang="en-US" sz="1600" i="1" baseline="-25000" dirty="0" err="1">
                    <a:latin typeface="Arial" panose="020B0604020202020204" pitchFamily="34" charset="0"/>
                    <a:cs typeface="Arial" panose="020B0604020202020204" pitchFamily="34" charset="0"/>
                  </a:rPr>
                  <a:t>gel</a:t>
                </a:r>
                <a:r>
                  <a:rPr lang="en-US" sz="1600" i="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ASR induced volumetric strain</a:t>
                </a:r>
              </a:p>
              <a:p>
                <a:pPr algn="just">
                  <a:lnSpc>
                    <a:spcPct val="115000"/>
                  </a:lnSpc>
                  <a:spcAft>
                    <a:spcPts val="800"/>
                  </a:spcAft>
                </a:pPr>
                <a:r>
                  <a:rPr lang="en-US" sz="1600" i="1" dirty="0" err="1">
                    <a:latin typeface="Arial" panose="020B0604020202020204" pitchFamily="34" charset="0"/>
                    <a:cs typeface="Arial" panose="020B0604020202020204" pitchFamily="34" charset="0"/>
                  </a:rPr>
                  <a:t>ε</a:t>
                </a:r>
                <a:r>
                  <a:rPr lang="en-US" sz="1600" i="1" baseline="-25000" dirty="0" err="1">
                    <a:latin typeface="Arial" panose="020B0604020202020204" pitchFamily="34" charset="0"/>
                    <a:cs typeface="Arial" panose="020B0604020202020204" pitchFamily="34" charset="0"/>
                  </a:rPr>
                  <a:t>stress</a:t>
                </a:r>
                <a:r>
                  <a:rPr lang="en-US" sz="1600" i="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External stress induced volumetric strain</a:t>
                </a:r>
                <a:endParaRPr lang="en-US" sz="1600" i="1" dirty="0">
                  <a:latin typeface="Arial" panose="020B0604020202020204" pitchFamily="34" charset="0"/>
                  <a:ea typeface="DengXian"/>
                  <a:cs typeface="Arial" panose="020B0604020202020204" pitchFamily="34" charset="0"/>
                </a:endParaRPr>
              </a:p>
              <a:p>
                <a:pPr algn="just">
                  <a:lnSpc>
                    <a:spcPct val="115000"/>
                  </a:lnSpc>
                  <a:spcAft>
                    <a:spcPts val="800"/>
                  </a:spcAft>
                </a:pPr>
                <a14:m>
                  <m:oMath xmlns:m="http://schemas.openxmlformats.org/officeDocument/2006/math">
                    <m:sSub>
                      <m:sSubPr>
                        <m:ctrlPr>
                          <a:rPr lang="en-US" sz="1600" i="1" smtClean="0">
                            <a:latin typeface="Cambria Math" panose="02040503050406030204" pitchFamily="18" charset="0"/>
                            <a:ea typeface="DengXian"/>
                            <a:cs typeface="Times New Roman" panose="02020603050405020304" pitchFamily="18" charset="0"/>
                          </a:rPr>
                        </m:ctrlPr>
                      </m:sSubPr>
                      <m:e>
                        <m:r>
                          <m:rPr>
                            <m:sty m:val="p"/>
                          </m:rPr>
                          <a:rPr lang="en-US" sz="1600">
                            <a:latin typeface="Cambria Math" panose="02040503050406030204" pitchFamily="18" charset="0"/>
                            <a:ea typeface="Calibri" panose="020F0502020204030204" pitchFamily="34" charset="0"/>
                            <a:cs typeface="Times New Roman" panose="02020603050405020304" pitchFamily="18" charset="0"/>
                          </a:rPr>
                          <m:t>ρ</m:t>
                        </m:r>
                      </m:e>
                      <m:sub>
                        <m:r>
                          <m:rPr>
                            <m:sty m:val="p"/>
                          </m:rPr>
                          <a:rPr lang="en-US" sz="1600">
                            <a:latin typeface="Cambria Math" panose="02040503050406030204" pitchFamily="18" charset="0"/>
                            <a:ea typeface="DengXian"/>
                            <a:cs typeface="Times New Roman" panose="02020603050405020304" pitchFamily="18" charset="0"/>
                          </a:rPr>
                          <m:t>c</m:t>
                        </m:r>
                      </m:sub>
                    </m:sSub>
                  </m:oMath>
                </a14:m>
                <a:r>
                  <a:rPr lang="en-US" sz="1600" dirty="0">
                    <a:latin typeface="Arial" panose="020B0604020202020204" pitchFamily="34" charset="0"/>
                    <a:ea typeface="DengXian"/>
                    <a:cs typeface="Arial" panose="020B0604020202020204" pitchFamily="34" charset="0"/>
                  </a:rPr>
                  <a:t> is concrete density in non-damaged state, </a:t>
                </a:r>
                <a:endParaRPr lang="en-US" sz="1600" dirty="0">
                  <a:latin typeface="Arial" panose="020B0604020202020204" pitchFamily="34" charset="0"/>
                  <a:ea typeface="Calibri" panose="020F0502020204030204" pitchFamily="34" charset="0"/>
                  <a:cs typeface="Arial" panose="020B0604020202020204" pitchFamily="34" charset="0"/>
                </a:endParaRPr>
              </a:p>
              <a:p>
                <a:pPr algn="just">
                  <a:lnSpc>
                    <a:spcPct val="115000"/>
                  </a:lnSpc>
                  <a:spcAft>
                    <a:spcPts val="800"/>
                  </a:spcAft>
                </a:pPr>
                <a14:m>
                  <m:oMath xmlns:m="http://schemas.openxmlformats.org/officeDocument/2006/math">
                    <m:sSub>
                      <m:sSubPr>
                        <m:ctrlPr>
                          <a:rPr lang="en-US" sz="1600" i="1">
                            <a:latin typeface="Cambria Math" panose="02040503050406030204" pitchFamily="18" charset="0"/>
                            <a:ea typeface="DengXian"/>
                            <a:cs typeface="Times New Roman" panose="02020603050405020304" pitchFamily="18" charset="0"/>
                          </a:rPr>
                        </m:ctrlPr>
                      </m:sSubPr>
                      <m:e>
                        <m:r>
                          <a:rPr lang="en-US" sz="1600" i="1">
                            <a:latin typeface="Cambria Math" panose="02040503050406030204" pitchFamily="18" charset="0"/>
                            <a:ea typeface="DengXian"/>
                            <a:cs typeface="Times New Roman" panose="02020603050405020304" pitchFamily="18" charset="0"/>
                          </a:rPr>
                          <m:t>𝜌</m:t>
                        </m:r>
                      </m:e>
                      <m:sub>
                        <m:r>
                          <a:rPr lang="en-US" sz="1600" i="1">
                            <a:latin typeface="Cambria Math" panose="02040503050406030204" pitchFamily="18" charset="0"/>
                            <a:ea typeface="DengXian"/>
                            <a:cs typeface="Times New Roman" panose="02020603050405020304" pitchFamily="18" charset="0"/>
                          </a:rPr>
                          <m:t>𝑔𝑒𝑙</m:t>
                        </m:r>
                      </m:sub>
                    </m:sSub>
                  </m:oMath>
                </a14:m>
                <a:r>
                  <a:rPr lang="en-US" sz="1600" dirty="0">
                    <a:latin typeface="Arial" panose="020B0604020202020204" pitchFamily="34" charset="0"/>
                    <a:ea typeface="DengXian"/>
                    <a:cs typeface="Arial" panose="020B0604020202020204" pitchFamily="34" charset="0"/>
                  </a:rPr>
                  <a:t> is the density of expansive ASR gel.</a:t>
                </a:r>
              </a:p>
            </p:txBody>
          </p:sp>
        </mc:Choice>
        <mc:Fallback xmlns="">
          <p:sp>
            <p:nvSpPr>
              <p:cNvPr id="5" name="Rectangle 4"/>
              <p:cNvSpPr>
                <a:spLocks noRot="1" noChangeAspect="1" noMove="1" noResize="1" noEditPoints="1" noAdjustHandles="1" noChangeArrowheads="1" noChangeShapeType="1" noTextEdit="1"/>
              </p:cNvSpPr>
              <p:nvPr/>
            </p:nvSpPr>
            <p:spPr>
              <a:xfrm>
                <a:off x="4632092" y="4355219"/>
                <a:ext cx="4572000" cy="1555747"/>
              </a:xfrm>
              <a:prstGeom prst="rect">
                <a:avLst/>
              </a:prstGeom>
              <a:blipFill rotWithShape="0">
                <a:blip r:embed="rId4"/>
                <a:stretch>
                  <a:fillRect l="-800" b="-1953"/>
                </a:stretch>
              </a:blipFill>
            </p:spPr>
            <p:txBody>
              <a:bodyPr/>
              <a:lstStyle/>
              <a:p>
                <a:r>
                  <a:rPr lang="en-US">
                    <a:noFill/>
                  </a:rPr>
                  <a:t> </a:t>
                </a:r>
              </a:p>
            </p:txBody>
          </p:sp>
        </mc:Fallback>
      </mc:AlternateContent>
      <p:cxnSp>
        <p:nvCxnSpPr>
          <p:cNvPr id="9" name="Straight Connector 8"/>
          <p:cNvCxnSpPr/>
          <p:nvPr/>
        </p:nvCxnSpPr>
        <p:spPr>
          <a:xfrm>
            <a:off x="4632092" y="4462624"/>
            <a:ext cx="0" cy="14809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781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Mechanical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54162"/>
                <a:ext cx="8229600" cy="4716936"/>
              </a:xfrm>
            </p:spPr>
            <p:txBody>
              <a:bodyPr>
                <a:noAutofit/>
              </a:bodyPr>
              <a:lstStyle/>
              <a:p>
                <a:pPr marL="0" indent="0">
                  <a:lnSpc>
                    <a:spcPct val="150000"/>
                  </a:lnSpc>
                  <a:buNone/>
                </a:pPr>
                <a:r>
                  <a:rPr lang="en-US" sz="1800" i="1" dirty="0">
                    <a:latin typeface="Arial" panose="020B0604020202020204" pitchFamily="34" charset="0"/>
                    <a:cs typeface="Arial" panose="020B0604020202020204" pitchFamily="34" charset="0"/>
                  </a:rPr>
                  <a:t>Density of ASR gel can be calculated as:</a:t>
                </a:r>
                <a:endParaRPr lang="en-US" sz="1800" i="1" dirty="0"/>
              </a:p>
              <a:p>
                <a:pPr marL="0" indent="0">
                  <a:lnSpc>
                    <a:spcPct val="150000"/>
                  </a:lnSpc>
                  <a:buNone/>
                </a:pP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𝜌</m:t>
                        </m:r>
                      </m:e>
                      <m:sub>
                        <m:r>
                          <a:rPr lang="en-US" sz="1800" i="1">
                            <a:latin typeface="Cambria Math" panose="02040503050406030204" pitchFamily="18" charset="0"/>
                          </a:rPr>
                          <m:t>𝑔𝑒𝑙</m:t>
                        </m:r>
                      </m:sub>
                    </m:sSub>
                  </m:oMath>
                </a14:m>
                <a:r>
                  <a:rPr lang="en-US" sz="1800" dirty="0">
                    <a:latin typeface="Arial" panose="020B0604020202020204" pitchFamily="34" charset="0"/>
                    <a:cs typeface="Arial" panose="020B0604020202020204" pitchFamily="34" charset="0"/>
                  </a:rPr>
                  <a:t> = </a:t>
                </a:r>
                <a14:m>
                  <m:oMath xmlns:m="http://schemas.openxmlformats.org/officeDocument/2006/math">
                    <m:r>
                      <a:rPr lang="en-US" sz="1800" i="1">
                        <a:latin typeface="Cambria Math" panose="02040503050406030204" pitchFamily="18" charset="0"/>
                      </a:rPr>
                      <m:t>[</m:t>
                    </m:r>
                    <m:r>
                      <a:rPr lang="en-US" sz="1800" i="1">
                        <a:latin typeface="Cambria Math" panose="02040503050406030204" pitchFamily="18" charset="0"/>
                      </a:rPr>
                      <m:t>𝐸𝑥𝑝𝑎𝑛𝑑𝑒𝑑</m:t>
                    </m:r>
                    <m:r>
                      <a:rPr lang="en-US" sz="1800" i="1">
                        <a:latin typeface="Cambria Math" panose="02040503050406030204" pitchFamily="18" charset="0"/>
                      </a:rPr>
                      <m:t> </m:t>
                    </m:r>
                    <m:r>
                      <a:rPr lang="en-US" sz="1800" i="1">
                        <a:latin typeface="Cambria Math" panose="02040503050406030204" pitchFamily="18" charset="0"/>
                      </a:rPr>
                      <m:t>𝐴𝑆𝑅</m:t>
                    </m:r>
                    <m:r>
                      <a:rPr lang="en-US" sz="1800" i="1">
                        <a:latin typeface="Cambria Math" panose="02040503050406030204" pitchFamily="18" charset="0"/>
                      </a:rPr>
                      <m:t> </m:t>
                    </m:r>
                    <m:r>
                      <a:rPr lang="en-US" sz="1800" i="1">
                        <a:latin typeface="Cambria Math" panose="02040503050406030204" pitchFamily="18" charset="0"/>
                      </a:rPr>
                      <m:t>𝑔𝑒𝑙</m:t>
                    </m:r>
                    <m:r>
                      <a:rPr lang="en-US" sz="1800" i="1">
                        <a:latin typeface="Cambria Math" panose="02040503050406030204" pitchFamily="18" charset="0"/>
                      </a:rPr>
                      <m:t>]</m:t>
                    </m:r>
                  </m:oMath>
                </a14:m>
                <a:r>
                  <a:rPr lang="en-US" sz="1800"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a:t>
                </a:r>
                <a:r>
                  <a:rPr lang="en-US" sz="1800" baseline="-25000" dirty="0" err="1">
                    <a:latin typeface="Arial" panose="020B0604020202020204" pitchFamily="34" charset="0"/>
                    <a:cs typeface="Arial" panose="020B0604020202020204" pitchFamily="34" charset="0"/>
                  </a:rPr>
                  <a:t>gel</a:t>
                </a:r>
                <a:r>
                  <a:rPr lang="en-US" sz="1800" baseline="-250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For expanded ASR gel, Si-O-R . </a:t>
                </a:r>
                <a14:m>
                  <m:oMath xmlns:m="http://schemas.openxmlformats.org/officeDocument/2006/math">
                    <m:sSub>
                      <m:sSubPr>
                        <m:ctrlPr>
                          <a:rPr lang="en-US" sz="1800" i="1">
                            <a:latin typeface="Cambria Math" panose="02040503050406030204" pitchFamily="18" charset="0"/>
                          </a:rPr>
                        </m:ctrlPr>
                      </m:sSubPr>
                      <m:e>
                        <m:r>
                          <m:rPr>
                            <m:nor/>
                          </m:rPr>
                          <a:rPr lang="en-US" sz="1800" dirty="0">
                            <a:latin typeface="Arial" panose="020B0604020202020204" pitchFamily="34" charset="0"/>
                            <a:cs typeface="Arial" panose="020B0604020202020204" pitchFamily="34"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US" sz="1800" i="1">
                                <a:latin typeface="Cambria Math" panose="02040503050406030204" pitchFamily="18" charset="0"/>
                              </a:rPr>
                              <m:t>2</m:t>
                            </m:r>
                          </m:sub>
                        </m:sSub>
                        <m:r>
                          <m:rPr>
                            <m:nor/>
                          </m:rPr>
                          <a:rPr lang="en-US" sz="1800" dirty="0">
                            <a:latin typeface="Arial" panose="020B0604020202020204" pitchFamily="34" charset="0"/>
                            <a:cs typeface="Arial" panose="020B0604020202020204" pitchFamily="34" charset="0"/>
                          </a:rPr>
                          <m:t>O</m:t>
                        </m:r>
                        <m:r>
                          <m:rPr>
                            <m:nor/>
                          </m:rPr>
                          <a:rPr lang="en-US" sz="1800" dirty="0">
                            <a:latin typeface="Arial" panose="020B0604020202020204" pitchFamily="34" charset="0"/>
                            <a:cs typeface="Arial" panose="020B0604020202020204" pitchFamily="34" charset="0"/>
                          </a:rPr>
                          <m:t>)</m:t>
                        </m:r>
                      </m:e>
                      <m:sub>
                        <m:r>
                          <a:rPr lang="en-US" sz="1800" b="0" i="1" smtClean="0">
                            <a:latin typeface="Cambria Math" panose="02040503050406030204" pitchFamily="18" charset="0"/>
                          </a:rPr>
                          <m:t>𝑛</m:t>
                        </m:r>
                      </m:sub>
                    </m:sSub>
                  </m:oMath>
                </a14:m>
                <a:r>
                  <a:rPr lang="en-US" sz="1800" dirty="0">
                    <a:latin typeface="Arial" panose="020B0604020202020204" pitchFamily="34" charset="0"/>
                    <a:cs typeface="Arial" panose="020B0604020202020204" pitchFamily="34" charset="0"/>
                  </a:rPr>
                  <a:t>, molar mass =119 gm/mole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Volumetric strain induced from external loading/stress, can be calculated as: </a:t>
                </a:r>
              </a:p>
              <a:p>
                <a:pPr marL="0" indent="0">
                  <a:buNone/>
                </a:pPr>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 </a:t>
                </a:r>
                <a:r>
                  <a:rPr lang="en-US" sz="1800" i="1" dirty="0" err="1">
                    <a:latin typeface="Arial" panose="020B0604020202020204" pitchFamily="34" charset="0"/>
                    <a:cs typeface="Arial" panose="020B0604020202020204" pitchFamily="34" charset="0"/>
                  </a:rPr>
                  <a:t>ε</a:t>
                </a:r>
                <a:r>
                  <a:rPr lang="en-US" sz="1800" i="1" baseline="-25000" dirty="0" err="1">
                    <a:latin typeface="Arial" panose="020B0604020202020204" pitchFamily="34" charset="0"/>
                    <a:cs typeface="Arial" panose="020B0604020202020204" pitchFamily="34" charset="0"/>
                  </a:rPr>
                  <a:t>stress</a:t>
                </a:r>
                <a:r>
                  <a:rPr lang="en-US" sz="1800"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a:t>
                </a:r>
                <a:r>
                  <a:rPr lang="en-US" sz="1800" i="1" dirty="0">
                    <a:latin typeface="Arial" panose="020B0604020202020204" pitchFamily="34" charset="0"/>
                    <a:cs typeface="Arial" panose="020B0604020202020204" pitchFamily="34" charset="0"/>
                  </a:rPr>
                  <a:t>ε</a:t>
                </a:r>
                <a:r>
                  <a:rPr lang="en-US" sz="1800" i="1" baseline="-25000" dirty="0">
                    <a:latin typeface="Arial" panose="020B0604020202020204" pitchFamily="34" charset="0"/>
                    <a:cs typeface="Arial" panose="020B0604020202020204" pitchFamily="34" charset="0"/>
                  </a:rPr>
                  <a:t>11</a:t>
                </a:r>
                <a:r>
                  <a:rPr lang="en-US" sz="1800" i="1" dirty="0">
                    <a:latin typeface="Arial" panose="020B0604020202020204" pitchFamily="34" charset="0"/>
                    <a:cs typeface="Arial" panose="020B0604020202020204" pitchFamily="34" charset="0"/>
                  </a:rPr>
                  <a:t> + ε</a:t>
                </a:r>
                <a:r>
                  <a:rPr lang="en-US" sz="1800" i="1" baseline="-25000" dirty="0">
                    <a:latin typeface="Arial" panose="020B0604020202020204" pitchFamily="34" charset="0"/>
                    <a:cs typeface="Arial" panose="020B0604020202020204" pitchFamily="34" charset="0"/>
                  </a:rPr>
                  <a:t>22</a:t>
                </a:r>
                <a:r>
                  <a:rPr lang="en-US" sz="1800" i="1" dirty="0">
                    <a:latin typeface="Arial" panose="020B0604020202020204" pitchFamily="34" charset="0"/>
                    <a:cs typeface="Arial" panose="020B0604020202020204" pitchFamily="34" charset="0"/>
                  </a:rPr>
                  <a:t> + ε</a:t>
                </a:r>
                <a:r>
                  <a:rPr lang="en-US" sz="1800" i="1" baseline="-25000" dirty="0">
                    <a:latin typeface="Arial" panose="020B0604020202020204" pitchFamily="34" charset="0"/>
                    <a:cs typeface="Arial" panose="020B0604020202020204" pitchFamily="34" charset="0"/>
                  </a:rPr>
                  <a:t>33</a:t>
                </a:r>
                <a:r>
                  <a:rPr lang="en-US" sz="1800" i="1" dirty="0">
                    <a:latin typeface="Arial" panose="020B0604020202020204" pitchFamily="34" charset="0"/>
                    <a:cs typeface="Arial" panose="020B0604020202020204" pitchFamily="34" charset="0"/>
                  </a:rPr>
                  <a:t> </a:t>
                </a:r>
                <a:endParaRPr lang="en-US" sz="1800" dirty="0">
                  <a:latin typeface="Arial" panose="020B0604020202020204" pitchFamily="34" charset="0"/>
                  <a:cs typeface="Arial" panose="020B0604020202020204" pitchFamily="34" charset="0"/>
                </a:endParaRPr>
              </a:p>
              <a:p>
                <a:pPr marL="0" indent="0">
                  <a:lnSpc>
                    <a:spcPct val="150000"/>
                  </a:lnSpc>
                  <a:buNone/>
                </a:pPr>
                <a:r>
                  <a:rPr lang="en-US" sz="1800" dirty="0">
                    <a:latin typeface="Arial" panose="020B0604020202020204" pitchFamily="34" charset="0"/>
                    <a:cs typeface="Arial" panose="020B0604020202020204" pitchFamily="34" charset="0"/>
                  </a:rPr>
                  <a:t>Here, </a:t>
                </a:r>
                <a:r>
                  <a:rPr lang="en-US" sz="1800" i="1" dirty="0">
                    <a:latin typeface="Arial" panose="020B0604020202020204" pitchFamily="34" charset="0"/>
                    <a:cs typeface="Arial" panose="020B0604020202020204" pitchFamily="34" charset="0"/>
                  </a:rPr>
                  <a:t>ε</a:t>
                </a:r>
                <a:r>
                  <a:rPr lang="en-US" sz="1800" i="1" baseline="-25000" dirty="0">
                    <a:latin typeface="Arial" panose="020B0604020202020204" pitchFamily="34" charset="0"/>
                    <a:cs typeface="Arial" panose="020B0604020202020204" pitchFamily="34" charset="0"/>
                  </a:rPr>
                  <a:t>11</a:t>
                </a:r>
                <a:r>
                  <a:rPr lang="en-US" sz="1800" dirty="0">
                    <a:latin typeface="Arial" panose="020B0604020202020204" pitchFamily="34" charset="0"/>
                    <a:cs typeface="Arial" panose="020B0604020202020204" pitchFamily="34" charset="0"/>
                  </a:rPr>
                  <a:t>,</a:t>
                </a:r>
                <a:r>
                  <a:rPr lang="en-US" sz="1800" i="1" dirty="0">
                    <a:latin typeface="Arial" panose="020B0604020202020204" pitchFamily="34" charset="0"/>
                    <a:cs typeface="Arial" panose="020B0604020202020204" pitchFamily="34" charset="0"/>
                  </a:rPr>
                  <a:t> ε</a:t>
                </a:r>
                <a:r>
                  <a:rPr lang="en-US" sz="1800" i="1" baseline="-25000" dirty="0">
                    <a:latin typeface="Arial" panose="020B0604020202020204" pitchFamily="34" charset="0"/>
                    <a:cs typeface="Arial" panose="020B0604020202020204" pitchFamily="34" charset="0"/>
                  </a:rPr>
                  <a:t>22</a:t>
                </a:r>
                <a:r>
                  <a:rPr lang="en-US" sz="1800" dirty="0">
                    <a:latin typeface="Arial" panose="020B0604020202020204" pitchFamily="34" charset="0"/>
                    <a:cs typeface="Arial" panose="020B0604020202020204" pitchFamily="34" charset="0"/>
                  </a:rPr>
                  <a:t>,</a:t>
                </a:r>
                <a:r>
                  <a:rPr lang="en-US" sz="1800" i="1" dirty="0">
                    <a:latin typeface="Arial" panose="020B0604020202020204" pitchFamily="34" charset="0"/>
                    <a:cs typeface="Arial" panose="020B0604020202020204" pitchFamily="34" charset="0"/>
                  </a:rPr>
                  <a:t> ε</a:t>
                </a:r>
                <a:r>
                  <a:rPr lang="en-US" sz="1800" i="1" baseline="-25000" dirty="0">
                    <a:latin typeface="Arial" panose="020B0604020202020204" pitchFamily="34" charset="0"/>
                    <a:cs typeface="Arial" panose="020B0604020202020204" pitchFamily="34" charset="0"/>
                  </a:rPr>
                  <a:t>33</a:t>
                </a:r>
                <a:r>
                  <a:rPr lang="en-US" sz="1800" dirty="0">
                    <a:latin typeface="Arial" panose="020B0604020202020204" pitchFamily="34" charset="0"/>
                    <a:cs typeface="Arial" panose="020B0604020202020204" pitchFamily="34" charset="0"/>
                  </a:rPr>
                  <a:t> are strain tensor in XX, YY and ZZ component, respectively.</a:t>
                </a:r>
              </a:p>
              <a:p>
                <a:pPr marL="0" indent="0">
                  <a:lnSpc>
                    <a:spcPct val="150000"/>
                  </a:lnSpc>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                                </m:t>
                      </m:r>
                    </m:oMath>
                  </m:oMathPara>
                </a14:m>
                <a:endParaRPr lang="en-US" sz="1800" i="1"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54162"/>
                <a:ext cx="8229600" cy="4716936"/>
              </a:xfrm>
              <a:blipFill rotWithShape="0">
                <a:blip r:embed="rId3"/>
                <a:stretch>
                  <a:fillRect l="-593"/>
                </a:stretch>
              </a:blipFill>
            </p:spPr>
            <p:txBody>
              <a:bodyPr/>
              <a:lstStyle/>
              <a:p>
                <a:r>
                  <a:rPr lang="en-US">
                    <a:noFill/>
                  </a:rPr>
                  <a:t> </a:t>
                </a:r>
              </a:p>
            </p:txBody>
          </p:sp>
        </mc:Fallback>
      </mc:AlternateContent>
      <p:sp>
        <p:nvSpPr>
          <p:cNvPr id="4" name="Rectangle 3"/>
          <p:cNvSpPr/>
          <p:nvPr/>
        </p:nvSpPr>
        <p:spPr>
          <a:xfrm>
            <a:off x="4953000" y="1927283"/>
            <a:ext cx="4572000" cy="830997"/>
          </a:xfrm>
          <a:prstGeom prst="rect">
            <a:avLst/>
          </a:prstGeom>
        </p:spPr>
        <p:txBody>
          <a:bodyPr>
            <a:spAutoFit/>
          </a:bodyPr>
          <a:lstStyle/>
          <a:p>
            <a:r>
              <a:rPr lang="en-US" sz="1600" i="1" dirty="0">
                <a:latin typeface="Arial" panose="020B0604020202020204" pitchFamily="34" charset="0"/>
                <a:cs typeface="Arial" panose="020B0604020202020204" pitchFamily="34" charset="0"/>
              </a:rPr>
              <a:t>[Expanded ASR gel] </a:t>
            </a:r>
            <a:r>
              <a:rPr lang="en-US" sz="1600" dirty="0">
                <a:latin typeface="Arial" panose="020B0604020202020204" pitchFamily="34" charset="0"/>
                <a:cs typeface="Arial" panose="020B0604020202020204" pitchFamily="34" charset="0"/>
              </a:rPr>
              <a:t>is concentration of </a:t>
            </a:r>
          </a:p>
          <a:p>
            <a:r>
              <a:rPr lang="en-US" sz="1600" dirty="0">
                <a:latin typeface="Arial" panose="020B0604020202020204" pitchFamily="34" charset="0"/>
                <a:cs typeface="Arial" panose="020B0604020202020204" pitchFamily="34" charset="0"/>
              </a:rPr>
              <a:t>expansive ASR gel, and </a:t>
            </a:r>
          </a:p>
          <a:p>
            <a:r>
              <a:rPr lang="en-US" sz="1600" dirty="0" err="1">
                <a:latin typeface="Arial" panose="020B0604020202020204" pitchFamily="34" charset="0"/>
                <a:cs typeface="Arial" panose="020B0604020202020204" pitchFamily="34" charset="0"/>
              </a:rPr>
              <a:t>M</a:t>
            </a:r>
            <a:r>
              <a:rPr lang="en-US" sz="1600" baseline="-25000" dirty="0" err="1">
                <a:latin typeface="Arial" panose="020B0604020202020204" pitchFamily="34" charset="0"/>
                <a:cs typeface="Arial" panose="020B0604020202020204" pitchFamily="34" charset="0"/>
              </a:rPr>
              <a:t>gel</a:t>
            </a:r>
            <a:r>
              <a:rPr lang="en-US" sz="1600" baseline="-250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is the molar mass of expanded ASR gel</a:t>
            </a:r>
            <a:r>
              <a:rPr lang="en-US" sz="1400" i="1" dirty="0">
                <a:latin typeface="Arial" panose="020B0604020202020204" pitchFamily="34" charset="0"/>
                <a:cs typeface="Arial" panose="020B0604020202020204" pitchFamily="34" charset="0"/>
              </a:rPr>
              <a:t>.</a:t>
            </a:r>
            <a:endParaRPr lang="en-US" sz="1400" dirty="0"/>
          </a:p>
        </p:txBody>
      </p:sp>
      <p:pic>
        <p:nvPicPr>
          <p:cNvPr id="5" name="Picture 4"/>
          <p:cNvPicPr>
            <a:picLocks noChangeAspect="1"/>
          </p:cNvPicPr>
          <p:nvPr/>
        </p:nvPicPr>
        <p:blipFill>
          <a:blip r:embed="rId4"/>
          <a:stretch>
            <a:fillRect/>
          </a:stretch>
        </p:blipFill>
        <p:spPr>
          <a:xfrm>
            <a:off x="990600" y="3962400"/>
            <a:ext cx="2057400" cy="1145286"/>
          </a:xfrm>
          <a:prstGeom prst="rect">
            <a:avLst/>
          </a:prstGeom>
        </p:spPr>
      </p:pic>
      <p:cxnSp>
        <p:nvCxnSpPr>
          <p:cNvPr id="6" name="Straight Connector 5"/>
          <p:cNvCxnSpPr/>
          <p:nvPr/>
        </p:nvCxnSpPr>
        <p:spPr>
          <a:xfrm>
            <a:off x="4951228" y="1938761"/>
            <a:ext cx="0" cy="819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5"/>
          <a:stretch>
            <a:fillRect/>
          </a:stretch>
        </p:blipFill>
        <p:spPr>
          <a:xfrm>
            <a:off x="3220720" y="4038600"/>
            <a:ext cx="1868625" cy="1145286"/>
          </a:xfrm>
          <a:prstGeom prst="rect">
            <a:avLst/>
          </a:prstGeom>
        </p:spPr>
      </p:pic>
    </p:spTree>
    <p:extLst>
      <p:ext uri="{BB962C8B-B14F-4D97-AF65-F5344CB8AC3E}">
        <p14:creationId xmlns:p14="http://schemas.microsoft.com/office/powerpoint/2010/main" val="1298782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Stochastic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5650" y="1531464"/>
                <a:ext cx="8074950" cy="4716936"/>
              </a:xfrm>
            </p:spPr>
            <p:txBody>
              <a:bodyPr>
                <a:noAutofit/>
              </a:bodyPr>
              <a:lstStyle/>
              <a:p>
                <a:pPr marL="0" indent="0" algn="ctr">
                  <a:buNone/>
                </a:pPr>
                <a:r>
                  <a:rPr lang="en-US" sz="1800" b="1" dirty="0">
                    <a:latin typeface="Arial" panose="020B0604020202020204" pitchFamily="34" charset="0"/>
                    <a:cs typeface="Arial" panose="020B0604020202020204" pitchFamily="34" charset="0"/>
                  </a:rPr>
                  <a:t>To Predict Uncertain Parameters</a:t>
                </a:r>
              </a:p>
              <a:p>
                <a:pPr marL="0" indent="0">
                  <a:buNone/>
                </a:pPr>
                <a:endParaRPr lang="en-US" sz="1800" b="1" dirty="0">
                  <a:latin typeface="Arial" panose="020B0604020202020204" pitchFamily="34" charset="0"/>
                  <a:cs typeface="Arial" panose="020B0604020202020204" pitchFamily="34" charset="0"/>
                </a:endParaRPr>
              </a:p>
              <a:p>
                <a:pPr>
                  <a:buAutoNum type="arabicPeriod"/>
                </a:pPr>
                <a:r>
                  <a:rPr lang="en-US" sz="1800" dirty="0">
                    <a:latin typeface="Arial" panose="020B0604020202020204" pitchFamily="34" charset="0"/>
                    <a:cs typeface="Arial" panose="020B0604020202020204" pitchFamily="34" charset="0"/>
                  </a:rPr>
                  <a:t>Frequency Factor, ‘A’ (to be determined experimentally)</a:t>
                </a:r>
              </a:p>
              <a:p>
                <a:pPr marL="0" indent="0">
                  <a:buNone/>
                </a:pPr>
                <a:r>
                  <a:rPr lang="en-US" sz="1800" dirty="0">
                    <a:latin typeface="Arial" panose="020B0604020202020204" pitchFamily="34" charset="0"/>
                    <a:cs typeface="Arial" panose="020B0604020202020204" pitchFamily="34" charset="0"/>
                  </a:rPr>
                  <a:t>The reaction rates are dependent on temperature through Arrhenius equation.</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k=</a:t>
                </a:r>
                <a:r>
                  <a:rPr lang="en-US" sz="1800" dirty="0" err="1">
                    <a:latin typeface="Arial" panose="020B0604020202020204" pitchFamily="34" charset="0"/>
                    <a:cs typeface="Arial" panose="020B0604020202020204" pitchFamily="34" charset="0"/>
                  </a:rPr>
                  <a:t>A</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m:rPr>
                            <m:nor/>
                          </m:rPr>
                          <a:rPr lang="en-US" sz="2000" dirty="0">
                            <a:latin typeface="Arial" panose="020B0604020202020204" pitchFamily="34" charset="0"/>
                            <a:cs typeface="Arial" panose="020B0604020202020204" pitchFamily="34" charset="0"/>
                          </a:rPr>
                          <m:t>−</m:t>
                        </m:r>
                        <m:r>
                          <m:rPr>
                            <m:nor/>
                          </m:rPr>
                          <a:rPr lang="en-US" sz="1800" dirty="0">
                            <a:latin typeface="Arial" panose="020B0604020202020204" pitchFamily="34" charset="0"/>
                            <a:cs typeface="Arial" panose="020B0604020202020204" pitchFamily="34" charset="0"/>
                          </a:rPr>
                          <m:t>E</m:t>
                        </m:r>
                        <m:r>
                          <m:rPr>
                            <m:nor/>
                          </m:rPr>
                          <a:rPr lang="en-US" sz="1800" baseline="-25000" dirty="0">
                            <a:latin typeface="Arial" panose="020B0604020202020204" pitchFamily="34" charset="0"/>
                            <a:cs typeface="Arial" panose="020B0604020202020204" pitchFamily="34" charset="0"/>
                          </a:rPr>
                          <m:t>a</m:t>
                        </m:r>
                        <m:r>
                          <m:rPr>
                            <m:nor/>
                          </m:rPr>
                          <a:rPr lang="en-US" sz="2000" dirty="0">
                            <a:latin typeface="Arial" panose="020B0604020202020204" pitchFamily="34" charset="0"/>
                            <a:cs typeface="Arial" panose="020B0604020202020204" pitchFamily="34" charset="0"/>
                          </a:rPr>
                          <m:t>/(</m:t>
                        </m:r>
                        <m:r>
                          <m:rPr>
                            <m:nor/>
                          </m:rPr>
                          <a:rPr lang="en-US" sz="2000" dirty="0">
                            <a:latin typeface="Arial" panose="020B0604020202020204" pitchFamily="34" charset="0"/>
                            <a:cs typeface="Arial" panose="020B0604020202020204" pitchFamily="34" charset="0"/>
                          </a:rPr>
                          <m:t>RgT</m:t>
                        </m:r>
                        <m:r>
                          <m:rPr>
                            <m:nor/>
                          </m:rPr>
                          <a:rPr lang="en-US" sz="2000" dirty="0">
                            <a:latin typeface="Arial" panose="020B0604020202020204" pitchFamily="34" charset="0"/>
                            <a:cs typeface="Arial" panose="020B0604020202020204" pitchFamily="34" charset="0"/>
                          </a:rPr>
                          <m:t>)</m:t>
                        </m:r>
                      </m:sup>
                    </m:sSup>
                  </m:oMath>
                </a14:m>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a:buAutoNum type="arabicPeriod" startAt="2"/>
                </a:pPr>
                <a:r>
                  <a:rPr lang="en-US" sz="1800" dirty="0">
                    <a:latin typeface="Arial" panose="020B0604020202020204" pitchFamily="34" charset="0"/>
                    <a:cs typeface="Arial" panose="020B0604020202020204" pitchFamily="34" charset="0"/>
                  </a:rPr>
                  <a:t>Initial Concentration of </a:t>
                </a:r>
                <a:r>
                  <a:rPr lang="en-US" sz="1800" dirty="0" err="1">
                    <a:latin typeface="Arial" panose="020B0604020202020204" pitchFamily="34" charset="0"/>
                    <a:cs typeface="Arial" panose="020B0604020202020204" pitchFamily="34" charset="0"/>
                  </a:rPr>
                  <a:t>Siloxane</a:t>
                </a:r>
                <a:r>
                  <a:rPr lang="en-US" sz="1800" dirty="0">
                    <a:latin typeface="Arial" panose="020B0604020202020204" pitchFamily="34" charset="0"/>
                    <a:cs typeface="Arial" panose="020B0604020202020204" pitchFamily="34" charset="0"/>
                  </a:rPr>
                  <a:t> </a:t>
                </a:r>
              </a:p>
              <a:p>
                <a:pPr>
                  <a:buAutoNum type="arabicPeriod" startAt="2"/>
                </a:pPr>
                <a:r>
                  <a:rPr lang="en-US" sz="1800" dirty="0">
                    <a:latin typeface="Arial" panose="020B0604020202020204" pitchFamily="34" charset="0"/>
                    <a:cs typeface="Arial" panose="020B0604020202020204" pitchFamily="34" charset="0"/>
                  </a:rPr>
                  <a:t>Initial Concentration of ROH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5650" y="1531464"/>
                <a:ext cx="8074950" cy="4716936"/>
              </a:xfrm>
              <a:blipFill rotWithShape="0">
                <a:blip r:embed="rId3"/>
                <a:stretch>
                  <a:fillRect l="-679" t="-646" r="-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276600" y="2927263"/>
                <a:ext cx="5105400" cy="1323439"/>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k is reaction rate, </a:t>
                </a:r>
              </a:p>
              <a:p>
                <a:r>
                  <a:rPr lang="en-US" sz="1600" dirty="0">
                    <a:solidFill>
                      <a:srgbClr val="FF0000"/>
                    </a:solidFill>
                    <a:latin typeface="Arial" panose="020B0604020202020204" pitchFamily="34" charset="0"/>
                    <a:cs typeface="Arial" panose="020B0604020202020204" pitchFamily="34" charset="0"/>
                  </a:rPr>
                  <a:t>A is the frequency factor</a:t>
                </a:r>
                <a:r>
                  <a:rPr lang="en-US" sz="1600" dirty="0">
                    <a:latin typeface="Arial" panose="020B0604020202020204" pitchFamily="34" charset="0"/>
                    <a:cs typeface="Arial" panose="020B0604020202020204" pitchFamily="34" charset="0"/>
                  </a:rPr>
                  <a:t>,</a:t>
                </a:r>
              </a:p>
              <a:p>
                <a14:m>
                  <m:oMath xmlns:m="http://schemas.openxmlformats.org/officeDocument/2006/math">
                    <m:r>
                      <m:rPr>
                        <m:nor/>
                      </m:rPr>
                      <a:rPr lang="en-US" sz="1600" dirty="0">
                        <a:latin typeface="Arial" panose="020B0604020202020204" pitchFamily="34" charset="0"/>
                        <a:cs typeface="Arial" panose="020B0604020202020204" pitchFamily="34" charset="0"/>
                      </a:rPr>
                      <m:t>E</m:t>
                    </m:r>
                    <m:r>
                      <m:rPr>
                        <m:nor/>
                      </m:rPr>
                      <a:rPr lang="en-US" sz="1600" baseline="-25000" dirty="0">
                        <a:latin typeface="Arial" panose="020B0604020202020204" pitchFamily="34" charset="0"/>
                        <a:cs typeface="Arial" panose="020B0604020202020204" pitchFamily="34" charset="0"/>
                      </a:rPr>
                      <m:t>a</m:t>
                    </m:r>
                  </m:oMath>
                </a14:m>
                <a:r>
                  <a:rPr lang="en-US" sz="1600" dirty="0">
                    <a:latin typeface="Arial" panose="020B0604020202020204" pitchFamily="34" charset="0"/>
                    <a:cs typeface="Arial" panose="020B0604020202020204" pitchFamily="34" charset="0"/>
                  </a:rPr>
                  <a:t> is activation energy = 43000 J/mole</a:t>
                </a:r>
              </a:p>
              <a:p>
                <a14:m>
                  <m:oMath xmlns:m="http://schemas.openxmlformats.org/officeDocument/2006/math">
                    <m:r>
                      <m:rPr>
                        <m:nor/>
                      </m:rPr>
                      <a:rPr lang="en-US" sz="1600" dirty="0">
                        <a:latin typeface="Arial" panose="020B0604020202020204" pitchFamily="34" charset="0"/>
                        <a:cs typeface="Arial" panose="020B0604020202020204" pitchFamily="34" charset="0"/>
                      </a:rPr>
                      <m:t>R</m:t>
                    </m:r>
                    <m:r>
                      <m:rPr>
                        <m:nor/>
                      </m:rPr>
                      <a:rPr lang="en-US" sz="1600" baseline="-25000" dirty="0">
                        <a:latin typeface="Arial" panose="020B0604020202020204" pitchFamily="34" charset="0"/>
                        <a:cs typeface="Arial" panose="020B0604020202020204" pitchFamily="34" charset="0"/>
                      </a:rPr>
                      <m:t>g</m:t>
                    </m:r>
                  </m:oMath>
                </a14:m>
                <a:r>
                  <a:rPr lang="en-US" sz="1600" dirty="0">
                    <a:latin typeface="Arial" panose="020B0604020202020204" pitchFamily="34" charset="0"/>
                    <a:cs typeface="Arial" panose="020B0604020202020204" pitchFamily="34" charset="0"/>
                  </a:rPr>
                  <a:t> is the gas constant = 8.3144598 J/mole, and </a:t>
                </a:r>
              </a:p>
              <a:p>
                <a:r>
                  <a:rPr lang="en-US" sz="1600" dirty="0">
                    <a:latin typeface="Arial" panose="020B0604020202020204" pitchFamily="34" charset="0"/>
                    <a:cs typeface="Arial" panose="020B0604020202020204" pitchFamily="34" charset="0"/>
                  </a:rPr>
                  <a:t>T represents temperature. </a:t>
                </a:r>
              </a:p>
            </p:txBody>
          </p:sp>
        </mc:Choice>
        <mc:Fallback xmlns="">
          <p:sp>
            <p:nvSpPr>
              <p:cNvPr id="5" name="Rectangle 4"/>
              <p:cNvSpPr>
                <a:spLocks noRot="1" noChangeAspect="1" noMove="1" noResize="1" noEditPoints="1" noAdjustHandles="1" noChangeArrowheads="1" noChangeShapeType="1" noTextEdit="1"/>
              </p:cNvSpPr>
              <p:nvPr/>
            </p:nvSpPr>
            <p:spPr>
              <a:xfrm>
                <a:off x="3276600" y="2927263"/>
                <a:ext cx="5105400" cy="1323439"/>
              </a:xfrm>
              <a:prstGeom prst="rect">
                <a:avLst/>
              </a:prstGeom>
              <a:blipFill rotWithShape="0">
                <a:blip r:embed="rId4"/>
                <a:stretch>
                  <a:fillRect l="-717" t="-1382" b="-5069"/>
                </a:stretch>
              </a:blipFill>
            </p:spPr>
            <p:txBody>
              <a:bodyPr/>
              <a:lstStyle/>
              <a:p>
                <a:r>
                  <a:rPr lang="en-US">
                    <a:noFill/>
                  </a:rPr>
                  <a:t> </a:t>
                </a:r>
              </a:p>
            </p:txBody>
          </p:sp>
        </mc:Fallback>
      </mc:AlternateContent>
      <p:sp>
        <p:nvSpPr>
          <p:cNvPr id="7" name="TextBox 6"/>
          <p:cNvSpPr txBox="1"/>
          <p:nvPr/>
        </p:nvSpPr>
        <p:spPr>
          <a:xfrm>
            <a:off x="5410200" y="4755921"/>
            <a:ext cx="23006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Reactive aggregate</a:t>
            </a:r>
          </a:p>
        </p:txBody>
      </p:sp>
      <p:sp>
        <p:nvSpPr>
          <p:cNvPr id="8" name="TextBox 7"/>
          <p:cNvSpPr txBox="1"/>
          <p:nvPr/>
        </p:nvSpPr>
        <p:spPr>
          <a:xfrm>
            <a:off x="5383619" y="5434883"/>
            <a:ext cx="1697901"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Cement paste</a:t>
            </a:r>
          </a:p>
        </p:txBody>
      </p:sp>
      <p:cxnSp>
        <p:nvCxnSpPr>
          <p:cNvPr id="10" name="Straight Arrow Connector 9"/>
          <p:cNvCxnSpPr/>
          <p:nvPr/>
        </p:nvCxnSpPr>
        <p:spPr>
          <a:xfrm flipH="1">
            <a:off x="4267200" y="4932095"/>
            <a:ext cx="1143000" cy="2033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3962400" y="5424673"/>
            <a:ext cx="1447801" cy="1830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200400" y="3017482"/>
            <a:ext cx="0" cy="1143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7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Stochastic Model</a:t>
            </a:r>
          </a:p>
        </p:txBody>
      </p:sp>
      <p:sp>
        <p:nvSpPr>
          <p:cNvPr id="3" name="Content Placeholder 2"/>
          <p:cNvSpPr>
            <a:spLocks noGrp="1"/>
          </p:cNvSpPr>
          <p:nvPr>
            <p:ph idx="1"/>
          </p:nvPr>
        </p:nvSpPr>
        <p:spPr>
          <a:xfrm>
            <a:off x="535650" y="1531464"/>
            <a:ext cx="7998750" cy="4716936"/>
          </a:xfrm>
        </p:spPr>
        <p:txBody>
          <a:bodyPr>
            <a:noAutofit/>
          </a:bodyPr>
          <a:lstStyle/>
          <a:p>
            <a:pPr marL="0" indent="0" algn="ctr">
              <a:buNone/>
            </a:pPr>
            <a:r>
              <a:rPr lang="en-US" sz="1800" b="1" dirty="0">
                <a:latin typeface="Arial" panose="020B0604020202020204" pitchFamily="34" charset="0"/>
                <a:cs typeface="Arial" panose="020B0604020202020204" pitchFamily="34" charset="0"/>
              </a:rPr>
              <a:t>Markov Chain Monte Carlo</a:t>
            </a:r>
          </a:p>
          <a:p>
            <a:pPr marL="0" indent="0" algn="ctr">
              <a:buNone/>
            </a:pPr>
            <a:endParaRPr lang="en-US" sz="1800" b="1" dirty="0">
              <a:latin typeface="Arial" panose="020B0604020202020204" pitchFamily="34" charset="0"/>
              <a:cs typeface="Arial" panose="020B0604020202020204" pitchFamily="34" charset="0"/>
            </a:endParaRPr>
          </a:p>
          <a:p>
            <a:pPr marL="0" indent="0" algn="ctr">
              <a:buNone/>
            </a:pPr>
            <a:r>
              <a:rPr lang="en-US" sz="1800" b="1" dirty="0">
                <a:latin typeface="Arial" panose="020B0604020202020204" pitchFamily="34" charset="0"/>
                <a:cs typeface="Arial" panose="020B0604020202020204" pitchFamily="34" charset="0"/>
              </a:rPr>
              <a:t>Metropolis–Hastings Algorithm</a:t>
            </a:r>
          </a:p>
          <a:p>
            <a:pPr marL="0" indent="0">
              <a:buNone/>
            </a:pPr>
            <a:r>
              <a:rPr lang="en-US" sz="1800" dirty="0">
                <a:latin typeface="Arial" panose="020B0604020202020204" pitchFamily="34" charset="0"/>
                <a:cs typeface="Arial" panose="020B0604020202020204" pitchFamily="34" charset="0"/>
              </a:rPr>
              <a:t>What is Monte Carlo?</a:t>
            </a:r>
          </a:p>
          <a:p>
            <a:pPr marL="0" indent="0">
              <a:buNone/>
            </a:pP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Many numerical problems through Monte Carlo methods; that is, through random experiments on a computer.</a:t>
            </a:r>
          </a:p>
          <a:p>
            <a:r>
              <a:rPr lang="en-US" sz="1800" dirty="0">
                <a:latin typeface="Arial" panose="020B0604020202020204" pitchFamily="34" charset="0"/>
                <a:cs typeface="Arial" panose="020B0604020202020204" pitchFamily="34" charset="0"/>
              </a:rPr>
              <a:t>Monte Carlo simulation is named after the city of Monte Carlo in Monaco.</a:t>
            </a:r>
          </a:p>
          <a:p>
            <a:r>
              <a:rPr lang="en-US" sz="1800" dirty="0"/>
              <a:t>It was initially used to solve neutron diffusion problems in atomic bomb work at Alamos Scientific Laboratory in 1944</a:t>
            </a:r>
          </a:p>
          <a:p>
            <a:r>
              <a:rPr lang="en-US" sz="1800" dirty="0"/>
              <a:t>Markov chain Monte Carlo (MCMC) is a generic method for approximate sampling from an arbitrary distribution. </a:t>
            </a:r>
          </a:p>
          <a:p>
            <a:r>
              <a:rPr lang="en-US" sz="1800" dirty="0"/>
              <a:t>The MCMC method originates from Metropolis et al.</a:t>
            </a:r>
          </a:p>
          <a:p>
            <a:endParaRPr lang="en-US" sz="1800" dirty="0">
              <a:latin typeface="Arial" panose="020B0604020202020204" pitchFamily="34" charset="0"/>
              <a:cs typeface="Arial" panose="020B0604020202020204" pitchFamily="34" charset="0"/>
            </a:endParaRPr>
          </a:p>
        </p:txBody>
      </p:sp>
      <p:cxnSp>
        <p:nvCxnSpPr>
          <p:cNvPr id="5" name="Straight Arrow Connector 4"/>
          <p:cNvCxnSpPr/>
          <p:nvPr/>
        </p:nvCxnSpPr>
        <p:spPr>
          <a:xfrm>
            <a:off x="4572000" y="1828800"/>
            <a:ext cx="0" cy="457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391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Model</a:t>
            </a:r>
          </a:p>
        </p:txBody>
      </p:sp>
      <p:sp>
        <p:nvSpPr>
          <p:cNvPr id="6" name="Rectangle 5"/>
          <p:cNvSpPr/>
          <p:nvPr/>
        </p:nvSpPr>
        <p:spPr>
          <a:xfrm>
            <a:off x="2771956" y="1554162"/>
            <a:ext cx="3600088" cy="369332"/>
          </a:xfrm>
          <a:prstGeom prst="rect">
            <a:avLst/>
          </a:prstGeom>
        </p:spPr>
        <p:txBody>
          <a:bodyPr wrap="none">
            <a:spAutoFit/>
          </a:bodyPr>
          <a:lstStyle/>
          <a:p>
            <a:pPr algn="ctr"/>
            <a:r>
              <a:rPr lang="en-US" b="1" dirty="0">
                <a:latin typeface="Arial" panose="020B0604020202020204" pitchFamily="34" charset="0"/>
                <a:cs typeface="Arial" panose="020B0604020202020204" pitchFamily="34" charset="0"/>
              </a:rPr>
              <a:t>Metropolis–Hastings Algorithm</a:t>
            </a:r>
          </a:p>
        </p:txBody>
      </p:sp>
      <mc:AlternateContent xmlns:mc="http://schemas.openxmlformats.org/markup-compatibility/2006" xmlns:a14="http://schemas.microsoft.com/office/drawing/2010/main">
        <mc:Choice Requires="a14">
          <p:sp>
            <p:nvSpPr>
              <p:cNvPr id="7" name="Rectangle 6"/>
              <p:cNvSpPr/>
              <p:nvPr/>
            </p:nvSpPr>
            <p:spPr>
              <a:xfrm>
                <a:off x="609600" y="2264807"/>
                <a:ext cx="8229600" cy="4247317"/>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sample from a density </a:t>
                </a:r>
                <a:r>
                  <a:rPr lang="en-US" dirty="0">
                    <a:solidFill>
                      <a:srgbClr val="FF0000"/>
                    </a:solidFill>
                    <a:latin typeface="Arial" panose="020B0604020202020204" pitchFamily="34" charset="0"/>
                    <a:cs typeface="Arial" panose="020B0604020202020204" pitchFamily="34" charset="0"/>
                  </a:rPr>
                  <a:t>f(x) </a:t>
                </a:r>
                <a:r>
                  <a:rPr lang="en-US" dirty="0">
                    <a:latin typeface="Arial" panose="020B0604020202020204" pitchFamily="34" charset="0"/>
                    <a:cs typeface="Arial" panose="020B0604020202020204" pitchFamily="34" charset="0"/>
                  </a:rPr>
                  <a:t>can be normalized or not, initiate some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0</m:t>
                    </m:r>
                  </m:oMath>
                </a14:m>
                <a:r>
                  <a:rPr lang="en-US" dirty="0">
                    <a:latin typeface="Arial" panose="020B0604020202020204" pitchFamily="34" charset="0"/>
                    <a:cs typeface="Arial" panose="020B0604020202020204" pitchFamily="34" charset="0"/>
                  </a:rPr>
                  <a:t> for which f(</a:t>
                </a:r>
                <a14:m>
                  <m:oMath xmlns:m="http://schemas.openxmlformats.org/officeDocument/2006/math">
                    <m:r>
                      <m:rPr>
                        <m:nor/>
                      </m:rPr>
                      <a:rPr lang="en-US" dirty="0" smtClean="0">
                        <a:latin typeface="Cambria Math" panose="02040503050406030204" pitchFamily="18" charset="0"/>
                        <a:cs typeface="Arial" panose="020B0604020202020204" pitchFamily="34" charset="0"/>
                      </a:rPr>
                      <m:t>X</m:t>
                    </m:r>
                    <m:r>
                      <m:rPr>
                        <m:nor/>
                      </m:rPr>
                      <a:rPr lang="en-US" b="0" i="0" baseline="-25000" dirty="0" smtClean="0">
                        <a:latin typeface="Arial" panose="020B0604020202020204" pitchFamily="34" charset="0"/>
                        <a:cs typeface="Arial" panose="020B0604020202020204" pitchFamily="34" charset="0"/>
                      </a:rPr>
                      <m:t>0</m:t>
                    </m:r>
                    <m:r>
                      <a:rPr lang="en-US" i="1" baseline="-25000" dirty="0">
                        <a:latin typeface="Cambria Math" panose="02040503050406030204" pitchFamily="18" charset="0"/>
                        <a:cs typeface="Arial" panose="020B0604020202020204" pitchFamily="34" charset="0"/>
                      </a:rPr>
                      <m:t> </m:t>
                    </m:r>
                  </m:oMath>
                </a14:m>
                <a:r>
                  <a:rPr lang="en-US" dirty="0">
                    <a:latin typeface="Arial" panose="020B0604020202020204" pitchFamily="34" charset="0"/>
                    <a:cs typeface="Arial" panose="020B0604020202020204" pitchFamily="34" charset="0"/>
                  </a:rPr>
                  <a:t>)&gt;0. Then, for each t = 0,1,2,….,T-1 execute the following steps:</a:t>
                </a:r>
              </a:p>
              <a:p>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latin typeface="Arial" panose="020B0604020202020204" pitchFamily="34" charset="0"/>
                    <a:cs typeface="Arial" panose="020B0604020202020204" pitchFamily="34" charset="0"/>
                  </a:rPr>
                  <a:t>Given the current state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0" i="0" baseline="-25000" dirty="0" smtClean="0">
                        <a:latin typeface="Arial" panose="020B0604020202020204" pitchFamily="34" charset="0"/>
                        <a:cs typeface="Arial" panose="020B0604020202020204" pitchFamily="34" charset="0"/>
                      </a:rPr>
                      <m:t>t</m:t>
                    </m:r>
                  </m:oMath>
                </a14:m>
                <a:r>
                  <a:rPr lang="en-US" dirty="0">
                    <a:latin typeface="Arial" panose="020B0604020202020204" pitchFamily="34" charset="0"/>
                    <a:cs typeface="Arial" panose="020B0604020202020204" pitchFamily="34" charset="0"/>
                  </a:rPr>
                  <a:t>, generate Y~ q(y |</a:t>
                </a:r>
                <a:r>
                  <a:rPr lang="en-US" dirty="0">
                    <a:cs typeface="Arial" panose="020B0604020202020204" pitchFamily="34" charset="0"/>
                  </a:rPr>
                  <a:t>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t</m:t>
                    </m:r>
                  </m:oMath>
                </a14:m>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latin typeface="Arial" panose="020B0604020202020204" pitchFamily="34" charset="0"/>
                    <a:cs typeface="Arial" panose="020B0604020202020204" pitchFamily="34" charset="0"/>
                  </a:rPr>
                  <a:t>Generate U ~ U(0,1) and deliver </a:t>
                </a:r>
              </a:p>
              <a:p>
                <a:endParaRPr lang="en-US" dirty="0">
                  <a:latin typeface="Arial" panose="020B0604020202020204" pitchFamily="34" charset="0"/>
                  <a:cs typeface="Arial" panose="020B0604020202020204" pitchFamily="34" charset="0"/>
                </a:endParaRPr>
              </a:p>
              <a:p>
                <a:r>
                  <a:rPr lang="en-US" dirty="0">
                    <a:cs typeface="Arial" panose="020B0604020202020204" pitchFamily="34" charset="0"/>
                  </a:rPr>
                  <a:t>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t</m:t>
                    </m:r>
                    <m:r>
                      <m:rPr>
                        <m:nor/>
                      </m:rPr>
                      <a:rPr lang="en-US" b="0" i="0" baseline="-25000" dirty="0" smtClean="0">
                        <a:latin typeface="Arial" panose="020B0604020202020204" pitchFamily="34" charset="0"/>
                        <a:cs typeface="Arial" panose="020B0604020202020204" pitchFamily="34" charset="0"/>
                      </a:rPr>
                      <m:t>+1</m:t>
                    </m:r>
                  </m:oMath>
                </a14:m>
                <a:r>
                  <a:rPr lang="en-US" dirty="0">
                    <a:latin typeface="Arial" panose="020B0604020202020204" pitchFamily="34" charset="0"/>
                    <a:cs typeface="Arial" panose="020B0604020202020204" pitchFamily="34" charset="0"/>
                  </a:rPr>
                  <a:t> = </a:t>
                </a:r>
              </a:p>
              <a:p>
                <a:endParaRPr lang="en-US" b="1" dirty="0"/>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probability </a:t>
                </a:r>
                <a:r>
                  <a:rPr lang="el-GR" dirty="0"/>
                  <a:t>α</a:t>
                </a:r>
                <a:r>
                  <a:rPr lang="en-US" dirty="0"/>
                  <a:t>(</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t</m:t>
                    </m:r>
                  </m:oMath>
                </a14:m>
                <a:r>
                  <a:rPr lang="en-US" dirty="0">
                    <a:latin typeface="Arial" panose="020B0604020202020204" pitchFamily="34" charset="0"/>
                    <a:cs typeface="Arial" panose="020B0604020202020204" pitchFamily="34" charset="0"/>
                  </a:rPr>
                  <a:t>, Y) is called </a:t>
                </a:r>
                <a:r>
                  <a:rPr lang="en-US" b="1" dirty="0">
                    <a:latin typeface="Arial" panose="020B0604020202020204" pitchFamily="34" charset="0"/>
                    <a:cs typeface="Arial" panose="020B0604020202020204" pitchFamily="34" charset="0"/>
                  </a:rPr>
                  <a:t>acceptance probability</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Thus we obtained so called Metropolis–Hastings Markov Chain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0</m:t>
                    </m:r>
                  </m:oMath>
                </a14:m>
                <a:r>
                  <a:rPr lang="en-US" dirty="0">
                    <a:latin typeface="Arial" panose="020B0604020202020204" pitchFamily="34" charset="0"/>
                    <a:cs typeface="Arial" panose="020B0604020202020204" pitchFamily="34" charset="0"/>
                  </a:rPr>
                  <a:t>,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0" i="0" baseline="-25000" dirty="0" smtClean="0">
                        <a:latin typeface="Arial" panose="020B0604020202020204" pitchFamily="34" charset="0"/>
                        <a:cs typeface="Arial" panose="020B0604020202020204" pitchFamily="34" charset="0"/>
                      </a:rPr>
                      <m:t>1</m:t>
                    </m:r>
                  </m:oMath>
                </a14:m>
                <a:r>
                  <a:rPr lang="en-US" dirty="0">
                    <a:latin typeface="Arial" panose="020B0604020202020204" pitchFamily="34" charset="0"/>
                    <a:cs typeface="Arial" panose="020B0604020202020204" pitchFamily="34" charset="0"/>
                  </a:rPr>
                  <a:t>, …,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0" i="0" baseline="-25000" dirty="0" smtClean="0">
                        <a:latin typeface="Arial" panose="020B0604020202020204" pitchFamily="34" charset="0"/>
                        <a:cs typeface="Arial" panose="020B0604020202020204" pitchFamily="34" charset="0"/>
                      </a:rPr>
                      <m:t>T</m:t>
                    </m:r>
                  </m:oMath>
                </a14:m>
                <a:endParaRPr lang="en-US"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609600" y="2264807"/>
                <a:ext cx="8229600" cy="4247317"/>
              </a:xfrm>
              <a:prstGeom prst="rect">
                <a:avLst/>
              </a:prstGeom>
              <a:blipFill rotWithShape="0">
                <a:blip r:embed="rId3"/>
                <a:stretch>
                  <a:fillRect l="-593" t="-8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17245" y="4019134"/>
                <a:ext cx="1983876" cy="369332"/>
              </a:xfrm>
              <a:prstGeom prst="rect">
                <a:avLst/>
              </a:prstGeom>
              <a:noFill/>
            </p:spPr>
            <p:txBody>
              <a:bodyPr wrap="none" rtlCol="0">
                <a:spAutoFit/>
              </a:bodyPr>
              <a:lstStyle/>
              <a:p>
                <a:r>
                  <a:rPr lang="en-US" dirty="0"/>
                  <a:t>Y       if U</a:t>
                </a:r>
                <a:r>
                  <a:rPr lang="en-US" dirty="0">
                    <a:latin typeface="Arial" panose="020B0604020202020204" pitchFamily="34" charset="0"/>
                    <a:cs typeface="Arial" panose="020B0604020202020204" pitchFamily="34" charset="0"/>
                  </a:rPr>
                  <a:t> ≤ </a:t>
                </a:r>
                <a:r>
                  <a:rPr lang="el-GR" dirty="0"/>
                  <a:t>α</a:t>
                </a:r>
                <a:r>
                  <a:rPr lang="en-US" dirty="0"/>
                  <a:t>(</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t</m:t>
                    </m:r>
                  </m:oMath>
                </a14:m>
                <a:r>
                  <a:rPr lang="en-US" dirty="0">
                    <a:latin typeface="Arial" panose="020B0604020202020204" pitchFamily="34" charset="0"/>
                    <a:cs typeface="Arial" panose="020B0604020202020204" pitchFamily="34" charset="0"/>
                  </a:rPr>
                  <a:t>, Y)</a:t>
                </a:r>
              </a:p>
            </p:txBody>
          </p:sp>
        </mc:Choice>
        <mc:Fallback xmlns="">
          <p:sp>
            <p:nvSpPr>
              <p:cNvPr id="9" name="TextBox 8"/>
              <p:cNvSpPr txBox="1">
                <a:spLocks noRot="1" noChangeAspect="1" noMove="1" noResize="1" noEditPoints="1" noAdjustHandles="1" noChangeArrowheads="1" noChangeShapeType="1" noTextEdit="1"/>
              </p:cNvSpPr>
              <p:nvPr/>
            </p:nvSpPr>
            <p:spPr>
              <a:xfrm>
                <a:off x="3417245" y="4019134"/>
                <a:ext cx="1983876" cy="369332"/>
              </a:xfrm>
              <a:prstGeom prst="rect">
                <a:avLst/>
              </a:prstGeom>
              <a:blipFill rotWithShape="0">
                <a:blip r:embed="rId4"/>
                <a:stretch>
                  <a:fillRect l="-2769" t="-9836" r="-1231"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417245" y="4388466"/>
                <a:ext cx="1103187" cy="369332"/>
              </a:xfrm>
              <a:prstGeom prst="rect">
                <a:avLst/>
              </a:prstGeom>
              <a:noFill/>
            </p:spPr>
            <p:txBody>
              <a:bodyPr wrap="none" rtlCol="0">
                <a:spAutoFit/>
              </a:bodyPr>
              <a:lstStyle/>
              <a:p>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t</m:t>
                    </m:r>
                  </m:oMath>
                </a14:m>
                <a:r>
                  <a:rPr lang="en-US" dirty="0">
                    <a:latin typeface="Arial" panose="020B0604020202020204" pitchFamily="34" charset="0"/>
                    <a:cs typeface="Arial" panose="020B0604020202020204" pitchFamily="34" charset="0"/>
                  </a:rPr>
                  <a:t>     else</a:t>
                </a:r>
              </a:p>
            </p:txBody>
          </p:sp>
        </mc:Choice>
        <mc:Fallback xmlns="">
          <p:sp>
            <p:nvSpPr>
              <p:cNvPr id="10" name="TextBox 9"/>
              <p:cNvSpPr txBox="1">
                <a:spLocks noRot="1" noChangeAspect="1" noMove="1" noResize="1" noEditPoints="1" noAdjustHandles="1" noChangeArrowheads="1" noChangeShapeType="1" noTextEdit="1"/>
              </p:cNvSpPr>
              <p:nvPr/>
            </p:nvSpPr>
            <p:spPr>
              <a:xfrm>
                <a:off x="3417245" y="4388466"/>
                <a:ext cx="1103187" cy="369332"/>
              </a:xfrm>
              <a:prstGeom prst="rect">
                <a:avLst/>
              </a:prstGeom>
              <a:blipFill rotWithShape="0">
                <a:blip r:embed="rId5"/>
                <a:stretch>
                  <a:fillRect t="-10000" r="-2762" b="-26667"/>
                </a:stretch>
              </a:blipFill>
            </p:spPr>
            <p:txBody>
              <a:bodyPr/>
              <a:lstStyle/>
              <a:p>
                <a:r>
                  <a:rPr lang="en-US">
                    <a:noFill/>
                  </a:rPr>
                  <a:t> </a:t>
                </a:r>
              </a:p>
            </p:txBody>
          </p:sp>
        </mc:Fallback>
      </mc:AlternateContent>
      <p:sp>
        <p:nvSpPr>
          <p:cNvPr id="11" name="Left Brace 10"/>
          <p:cNvSpPr/>
          <p:nvPr/>
        </p:nvSpPr>
        <p:spPr>
          <a:xfrm>
            <a:off x="3228103" y="4083666"/>
            <a:ext cx="189142" cy="6096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V="1">
            <a:off x="3505200" y="2133600"/>
            <a:ext cx="903983" cy="196811"/>
          </a:xfrm>
          <a:prstGeom prst="straightConnector1">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398550" y="1948934"/>
            <a:ext cx="1221488" cy="338554"/>
          </a:xfrm>
          <a:prstGeom prst="rect">
            <a:avLst/>
          </a:prstGeom>
          <a:noFill/>
          <a:ln>
            <a:solidFill>
              <a:schemeClr val="tx2">
                <a:lumMod val="60000"/>
                <a:lumOff val="40000"/>
              </a:schemeClr>
            </a:solidFill>
          </a:ln>
        </p:spPr>
        <p:txBody>
          <a:bodyPr wrap="none" rtlCol="0">
            <a:spAutoFit/>
          </a:bodyPr>
          <a:lstStyle/>
          <a:p>
            <a:r>
              <a:rPr lang="en-US" sz="1600" dirty="0">
                <a:solidFill>
                  <a:srgbClr val="FF0000"/>
                </a:solidFill>
                <a:latin typeface="Arial" panose="020B0604020202020204" pitchFamily="34" charset="0"/>
                <a:cs typeface="Arial" panose="020B0604020202020204" pitchFamily="34" charset="0"/>
              </a:rPr>
              <a:t>Target PDF</a:t>
            </a:r>
          </a:p>
        </p:txBody>
      </p:sp>
      <p:sp>
        <p:nvSpPr>
          <p:cNvPr id="22" name="Rounded Rectangle 21"/>
          <p:cNvSpPr/>
          <p:nvPr/>
        </p:nvSpPr>
        <p:spPr>
          <a:xfrm>
            <a:off x="4648200" y="3124200"/>
            <a:ext cx="1219200"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591211" y="3124200"/>
            <a:ext cx="1460116" cy="338554"/>
          </a:xfrm>
          <a:prstGeom prst="rect">
            <a:avLst/>
          </a:prstGeom>
          <a:noFill/>
          <a:ln>
            <a:solidFill>
              <a:schemeClr val="tx2">
                <a:lumMod val="60000"/>
                <a:lumOff val="40000"/>
              </a:schemeClr>
            </a:solidFill>
          </a:ln>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Proposal PDF</a:t>
            </a:r>
          </a:p>
        </p:txBody>
      </p:sp>
      <p:cxnSp>
        <p:nvCxnSpPr>
          <p:cNvPr id="25" name="Straight Arrow Connector 24"/>
          <p:cNvCxnSpPr/>
          <p:nvPr/>
        </p:nvCxnSpPr>
        <p:spPr>
          <a:xfrm>
            <a:off x="5917816" y="3293477"/>
            <a:ext cx="635384" cy="0"/>
          </a:xfrm>
          <a:prstGeom prst="straightConnector1">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49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lgn="ctr">
                  <a:buNone/>
                </a:pPr>
                <a:r>
                  <a:rPr lang="en-US" sz="1800" b="1" dirty="0">
                    <a:latin typeface="Arial" panose="020B0604020202020204" pitchFamily="34" charset="0"/>
                    <a:cs typeface="Arial" panose="020B0604020202020204" pitchFamily="34" charset="0"/>
                  </a:rPr>
                  <a:t>Sampling for M-H algorithm</a:t>
                </a:r>
              </a:p>
              <a:p>
                <a:pPr marL="0" indent="0">
                  <a:buNone/>
                </a:pPr>
                <a:r>
                  <a:rPr lang="en-US" sz="1800" u="sng" dirty="0">
                    <a:latin typeface="Arial" panose="020B0604020202020204" pitchFamily="34" charset="0"/>
                    <a:cs typeface="Arial" panose="020B0604020202020204" pitchFamily="34" charset="0"/>
                  </a:rPr>
                  <a:t>Independent Sampler:</a:t>
                </a:r>
              </a:p>
              <a:p>
                <a:pPr marL="0" indent="0">
                  <a:buNone/>
                </a:pPr>
                <a:r>
                  <a:rPr lang="en-US" sz="1800" dirty="0">
                    <a:latin typeface="Arial" panose="020B0604020202020204" pitchFamily="34" charset="0"/>
                    <a:cs typeface="Arial" panose="020B0604020202020204" pitchFamily="34" charset="0"/>
                  </a:rPr>
                  <a:t>If the proposal function q(y | x) does not depend on x, that is, q(y | x) = g(y)</a:t>
                </a:r>
              </a:p>
              <a:p>
                <a:pPr marL="0" indent="0">
                  <a:buNone/>
                </a:pPr>
                <a:r>
                  <a:rPr lang="en-US" sz="1800" dirty="0">
                    <a:latin typeface="Arial" panose="020B0604020202020204" pitchFamily="34" charset="0"/>
                    <a:cs typeface="Arial" panose="020B0604020202020204" pitchFamily="34" charset="0"/>
                  </a:rPr>
                  <a:t>for some pdf g(y), then the acceptance probability is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t>              </a:t>
                </a:r>
                <a:r>
                  <a:rPr lang="el-GR" sz="1800" dirty="0"/>
                  <a:t>α</a:t>
                </a:r>
                <a:r>
                  <a:rPr lang="en-US" sz="1800" dirty="0"/>
                  <a:t>(</a:t>
                </a:r>
                <a14:m>
                  <m:oMath xmlns:m="http://schemas.openxmlformats.org/officeDocument/2006/math">
                    <m:r>
                      <m:rPr>
                        <m:sty m:val="p"/>
                      </m:rPr>
                      <a:rPr lang="en-US" sz="1800" b="0" i="0" smtClean="0">
                        <a:latin typeface="Cambria Math" panose="02040503050406030204" pitchFamily="18" charset="0"/>
                      </a:rPr>
                      <m:t>X</m:t>
                    </m:r>
                  </m:oMath>
                </a14:m>
                <a:r>
                  <a:rPr lang="en-US" sz="1800" dirty="0">
                    <a:latin typeface="Arial" panose="020B0604020202020204" pitchFamily="34" charset="0"/>
                    <a:cs typeface="Arial" panose="020B0604020202020204" pitchFamily="34" charset="0"/>
                  </a:rPr>
                  <a:t>, Y) = min  </a:t>
                </a:r>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rPr>
                        </m:ctrlPr>
                      </m:fPr>
                      <m:num>
                        <m:r>
                          <m:rPr>
                            <m:sty m:val="p"/>
                          </m:rPr>
                          <a:rPr lang="en-US" sz="2000" b="0" i="0" smtClean="0">
                            <a:latin typeface="Cambria Math" panose="02040503050406030204" pitchFamily="18" charset="0"/>
                          </a:rPr>
                          <m:t>f</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y</m:t>
                            </m:r>
                          </m:e>
                        </m:d>
                        <m:r>
                          <m:rPr>
                            <m:sty m:val="p"/>
                          </m:rPr>
                          <a:rPr lang="en-US" sz="2000" b="0" i="0" smtClean="0">
                            <a:latin typeface="Cambria Math" panose="02040503050406030204" pitchFamily="18" charset="0"/>
                          </a:rPr>
                          <m:t>g</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x</m:t>
                        </m:r>
                        <m:r>
                          <a:rPr lang="en-US" sz="2000" b="0" i="0" smtClean="0">
                            <a:latin typeface="Cambria Math" panose="02040503050406030204" pitchFamily="18" charset="0"/>
                          </a:rPr>
                          <m:t>) </m:t>
                        </m:r>
                      </m:num>
                      <m:den>
                        <m:r>
                          <m:rPr>
                            <m:sty m:val="p"/>
                          </m:rPr>
                          <a:rPr lang="en-US" sz="2000" b="0" i="0" smtClean="0">
                            <a:latin typeface="Cambria Math" panose="02040503050406030204" pitchFamily="18" charset="0"/>
                          </a:rPr>
                          <m:t>f</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x</m:t>
                            </m:r>
                          </m:e>
                        </m:d>
                        <m:r>
                          <m:rPr>
                            <m:sty m:val="p"/>
                          </m:rPr>
                          <a:rPr lang="en-US" sz="2000" b="0" i="0" smtClean="0">
                            <a:latin typeface="Cambria Math" panose="02040503050406030204" pitchFamily="18" charset="0"/>
                          </a:rPr>
                          <m:t>g</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y</m:t>
                        </m:r>
                        <m:r>
                          <a:rPr lang="en-US" sz="2000" b="0" i="0" smtClean="0">
                            <a:latin typeface="Cambria Math" panose="02040503050406030204" pitchFamily="18" charset="0"/>
                          </a:rPr>
                          <m:t>) </m:t>
                        </m:r>
                      </m:den>
                    </m:f>
                  </m:oMath>
                </a14:m>
                <a:r>
                  <a:rPr lang="en-US" sz="2000"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a:t>
                </a:r>
              </a:p>
              <a:p>
                <a:pPr marL="0" indent="0">
                  <a:buNone/>
                </a:pPr>
                <a:endParaRPr lang="en-US" sz="1800" u="sng" dirty="0">
                  <a:latin typeface="Arial" panose="020B0604020202020204" pitchFamily="34" charset="0"/>
                  <a:cs typeface="Arial" panose="020B0604020202020204" pitchFamily="34" charset="0"/>
                </a:endParaRPr>
              </a:p>
              <a:p>
                <a:pPr marL="0" indent="0">
                  <a:buNone/>
                </a:pPr>
                <a:r>
                  <a:rPr lang="en-US" sz="1800" u="sng" dirty="0">
                    <a:latin typeface="Arial" panose="020B0604020202020204" pitchFamily="34" charset="0"/>
                    <a:cs typeface="Arial" panose="020B0604020202020204" pitchFamily="34" charset="0"/>
                  </a:rPr>
                  <a:t>Random Walk Sampler:</a:t>
                </a:r>
              </a:p>
              <a:p>
                <a:pPr marL="0" indent="0">
                  <a:buNone/>
                </a:pPr>
                <a:r>
                  <a:rPr lang="en-US" sz="1800" dirty="0">
                    <a:latin typeface="Arial" panose="020B0604020202020204" pitchFamily="34" charset="0"/>
                    <a:cs typeface="Arial" panose="020B0604020202020204" pitchFamily="34" charset="0"/>
                  </a:rPr>
                  <a:t>If the proposal is symmetric, that is, q(y | x) = q(x | y), then the acceptance</a:t>
                </a:r>
              </a:p>
              <a:p>
                <a:pPr marL="0" indent="0">
                  <a:buNone/>
                </a:pPr>
                <a:r>
                  <a:rPr lang="en-US" sz="1800" dirty="0">
                    <a:latin typeface="Arial" panose="020B0604020202020204" pitchFamily="34" charset="0"/>
                    <a:cs typeface="Arial" panose="020B0604020202020204" pitchFamily="34" charset="0"/>
                  </a:rPr>
                  <a:t>Probability</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600" dirty="0"/>
                  <a:t>               </a:t>
                </a:r>
                <a:r>
                  <a:rPr lang="el-GR" sz="1600" dirty="0"/>
                  <a:t>α</a:t>
                </a:r>
                <a:r>
                  <a:rPr lang="en-US" sz="1600" dirty="0"/>
                  <a:t>(</a:t>
                </a:r>
                <a14:m>
                  <m:oMath xmlns:m="http://schemas.openxmlformats.org/officeDocument/2006/math">
                    <m:r>
                      <m:rPr>
                        <m:sty m:val="p"/>
                      </m:rPr>
                      <a:rPr lang="en-US" sz="1600">
                        <a:latin typeface="Cambria Math" panose="02040503050406030204" pitchFamily="18" charset="0"/>
                      </a:rPr>
                      <m:t>X</m:t>
                    </m:r>
                  </m:oMath>
                </a14:m>
                <a:r>
                  <a:rPr lang="en-US" sz="1600" dirty="0">
                    <a:latin typeface="Arial" panose="020B0604020202020204" pitchFamily="34" charset="0"/>
                    <a:cs typeface="Arial" panose="020B0604020202020204" pitchFamily="34" charset="0"/>
                  </a:rPr>
                  <a:t>, Y) = min  </a:t>
                </a:r>
                <a:r>
                  <a:rPr lang="en-US" sz="1800" dirty="0">
                    <a:latin typeface="Arial" panose="020B0604020202020204" pitchFamily="34" charset="0"/>
                    <a:cs typeface="Arial" panose="020B0604020202020204" pitchFamily="34" charset="0"/>
                  </a:rPr>
                  <a:t>(</a:t>
                </a:r>
                <a14:m>
                  <m:oMath xmlns:m="http://schemas.openxmlformats.org/officeDocument/2006/math">
                    <m:f>
                      <m:fPr>
                        <m:ctrlPr>
                          <a:rPr lang="en-US" sz="1800" i="1">
                            <a:latin typeface="Cambria Math" panose="02040503050406030204" pitchFamily="18" charset="0"/>
                          </a:rPr>
                        </m:ctrlPr>
                      </m:fPr>
                      <m:num>
                        <m:r>
                          <m:rPr>
                            <m:sty m:val="p"/>
                          </m:rPr>
                          <a:rPr lang="en-US" sz="1800">
                            <a:latin typeface="Cambria Math" panose="02040503050406030204" pitchFamily="18" charset="0"/>
                          </a:rPr>
                          <m:t>f</m:t>
                        </m:r>
                        <m:d>
                          <m:dPr>
                            <m:ctrlPr>
                              <a:rPr lang="en-US" sz="1800" i="1">
                                <a:latin typeface="Cambria Math" panose="02040503050406030204" pitchFamily="18" charset="0"/>
                              </a:rPr>
                            </m:ctrlPr>
                          </m:dPr>
                          <m:e>
                            <m:r>
                              <m:rPr>
                                <m:sty m:val="p"/>
                              </m:rPr>
                              <a:rPr lang="en-US" sz="1800">
                                <a:latin typeface="Cambria Math" panose="02040503050406030204" pitchFamily="18" charset="0"/>
                              </a:rPr>
                              <m:t>y</m:t>
                            </m:r>
                          </m:e>
                        </m:d>
                        <m:r>
                          <a:rPr lang="en-US" sz="1800">
                            <a:latin typeface="Cambria Math" panose="02040503050406030204" pitchFamily="18" charset="0"/>
                          </a:rPr>
                          <m:t> </m:t>
                        </m:r>
                      </m:num>
                      <m:den>
                        <m:r>
                          <m:rPr>
                            <m:sty m:val="p"/>
                          </m:rPr>
                          <a:rPr lang="en-US" sz="1800">
                            <a:latin typeface="Cambria Math" panose="02040503050406030204" pitchFamily="18" charset="0"/>
                          </a:rPr>
                          <m:t>f</m:t>
                        </m:r>
                        <m:d>
                          <m:dPr>
                            <m:ctrlPr>
                              <a:rPr lang="en-US" sz="1800" i="1">
                                <a:latin typeface="Cambria Math" panose="02040503050406030204" pitchFamily="18" charset="0"/>
                              </a:rPr>
                            </m:ctrlPr>
                          </m:dPr>
                          <m:e>
                            <m:r>
                              <m:rPr>
                                <m:sty m:val="p"/>
                              </m:rPr>
                              <a:rPr lang="en-US" sz="1800">
                                <a:latin typeface="Cambria Math" panose="02040503050406030204" pitchFamily="18" charset="0"/>
                              </a:rPr>
                              <m:t>x</m:t>
                            </m:r>
                          </m:e>
                        </m:d>
                        <m:r>
                          <a:rPr lang="en-US" sz="1800">
                            <a:latin typeface="Cambria Math" panose="02040503050406030204" pitchFamily="18" charset="0"/>
                          </a:rPr>
                          <m:t> </m:t>
                        </m:r>
                      </m:den>
                    </m:f>
                  </m:oMath>
                </a14:m>
                <a:r>
                  <a:rPr lang="en-US" sz="1800"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593" t="-809"/>
                </a:stretch>
              </a:blipFill>
            </p:spPr>
            <p:txBody>
              <a:bodyPr/>
              <a:lstStyle/>
              <a:p>
                <a:r>
                  <a:rPr lang="en-US">
                    <a:noFill/>
                  </a:rPr>
                  <a:t> </a:t>
                </a:r>
              </a:p>
            </p:txBody>
          </p:sp>
        </mc:Fallback>
      </mc:AlternateContent>
    </p:spTree>
    <p:extLst>
      <p:ext uri="{BB962C8B-B14F-4D97-AF65-F5344CB8AC3E}">
        <p14:creationId xmlns:p14="http://schemas.microsoft.com/office/powerpoint/2010/main" val="226354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534400" cy="4525963"/>
              </a:xfrm>
            </p:spPr>
            <p:txBody>
              <a:bodyPr>
                <a:noAutofit/>
              </a:bodyPr>
              <a:lstStyle/>
              <a:p>
                <a:pPr marL="0" indent="0" algn="ctr">
                  <a:buNone/>
                </a:pPr>
                <a:r>
                  <a:rPr lang="en-US" sz="1800" b="1" dirty="0">
                    <a:latin typeface="Arial" panose="020B0604020202020204" pitchFamily="34" charset="0"/>
                    <a:cs typeface="Arial" panose="020B0604020202020204" pitchFamily="34" charset="0"/>
                  </a:rPr>
                  <a:t>M-H algorithm on MATLAB</a:t>
                </a:r>
              </a:p>
              <a:p>
                <a:pPr marL="0" indent="0">
                  <a:buNone/>
                </a:pPr>
                <a:endParaRPr lang="en-US" sz="1800" u="sng"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Target PDF: Standard Normal Distribution This is a special case when µ=0, σ=1. </a:t>
                </a:r>
              </a:p>
              <a:p>
                <a:pPr marL="0" indent="0">
                  <a:buNone/>
                </a:pPr>
                <a:r>
                  <a:rPr lang="en-US" sz="2000" dirty="0">
                    <a:latin typeface="Arial" panose="020B0604020202020204" pitchFamily="34" charset="0"/>
                    <a:cs typeface="Arial" panose="020B0604020202020204" pitchFamily="34" charset="0"/>
                  </a:rPr>
                  <a:t>                   </a:t>
                </a:r>
              </a:p>
              <a:p>
                <a:pPr marL="0" indent="0">
                  <a:buNone/>
                </a:pPr>
                <a:r>
                  <a:rPr lang="en-US" sz="2000" dirty="0">
                    <a:latin typeface="Arial" panose="020B0604020202020204" pitchFamily="34" charset="0"/>
                    <a:cs typeface="Arial" panose="020B0604020202020204" pitchFamily="34" charset="0"/>
                  </a:rPr>
                  <a:t>                           f(x)=</a:t>
                </a:r>
                <a14:m>
                  <m:oMath xmlns:m="http://schemas.openxmlformats.org/officeDocument/2006/math">
                    <m:f>
                      <m:fPr>
                        <m:ctrlPr>
                          <a:rPr lang="en-US" sz="2000" i="1">
                            <a:latin typeface="Cambria Math" panose="02040503050406030204" pitchFamily="18" charset="0"/>
                          </a:rPr>
                        </m:ctrlPr>
                      </m:fPr>
                      <m:num>
                        <m:r>
                          <a:rPr lang="en-US" sz="2000" b="0" i="1" smtClean="0">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b="0" i="1" smtClean="0">
                                <a:latin typeface="Cambria Math" panose="02040503050406030204" pitchFamily="18" charset="0"/>
                              </a:rPr>
                              <m:t>2</m:t>
                            </m:r>
                            <m:r>
                              <m:rPr>
                                <m:nor/>
                              </m:rPr>
                              <a:rPr lang="el-GR" sz="2000"/>
                              <m:t>π</m:t>
                            </m:r>
                          </m:e>
                        </m:rad>
                      </m:den>
                    </m:f>
                  </m:oMath>
                </a14:m>
                <a:r>
                  <a:rPr lang="en-US" sz="2000" dirty="0">
                    <a:latin typeface="Arial" panose="020B0604020202020204" pitchFamily="34" charset="0"/>
                    <a:cs typeface="Arial" panose="020B0604020202020204" pitchFamily="34" charset="0"/>
                  </a:rPr>
                  <a:t> e</a:t>
                </a:r>
                <a:r>
                  <a:rPr lang="en-US" sz="2000" baseline="30000" dirty="0">
                    <a:latin typeface="Arial" panose="020B0604020202020204" pitchFamily="34" charset="0"/>
                    <a:cs typeface="Arial" panose="020B0604020202020204" pitchFamily="34" charset="0"/>
                  </a:rPr>
                  <a:t>-(t^2)/2 </a:t>
                </a:r>
                <a:endParaRPr lang="en-US" sz="20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Initial Guess: x(1)</a:t>
                </a:r>
              </a:p>
              <a:p>
                <a:pPr marL="0" indent="0">
                  <a:buNone/>
                </a:pPr>
                <a:r>
                  <a:rPr lang="en-US" sz="1800" dirty="0">
                    <a:latin typeface="Arial" panose="020B0604020202020204" pitchFamily="34" charset="0"/>
                    <a:cs typeface="Arial" panose="020B0604020202020204" pitchFamily="34" charset="0"/>
                  </a:rPr>
                  <a:t>No. of Iterations: 25000</a:t>
                </a:r>
              </a:p>
              <a:p>
                <a:pPr marL="0" indent="0">
                  <a:buNone/>
                </a:pPr>
                <a:r>
                  <a:rPr lang="en-US" sz="1800" dirty="0">
                    <a:latin typeface="Arial" panose="020B0604020202020204" pitchFamily="34" charset="0"/>
                    <a:cs typeface="Arial" panose="020B0604020202020204" pitchFamily="34" charset="0"/>
                  </a:rPr>
                  <a:t>SD: 0.5</a:t>
                </a:r>
              </a:p>
              <a:p>
                <a:pPr marL="0" indent="0">
                  <a:buNone/>
                </a:pPr>
                <a:r>
                  <a:rPr lang="en-US" sz="1800" dirty="0">
                    <a:latin typeface="Arial" panose="020B0604020202020204" pitchFamily="34" charset="0"/>
                    <a:cs typeface="Arial" panose="020B0604020202020204" pitchFamily="34" charset="0"/>
                  </a:rPr>
                  <a:t>Proposal PDF: normrnd(x(1),SD)</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534400" cy="4525963"/>
              </a:xfrm>
              <a:blipFill rotWithShape="0">
                <a:blip r:embed="rId3"/>
                <a:stretch>
                  <a:fillRect l="-571" t="-809"/>
                </a:stretch>
              </a:blipFill>
            </p:spPr>
            <p:txBody>
              <a:bodyPr/>
              <a:lstStyle/>
              <a:p>
                <a:r>
                  <a:rPr lang="en-US">
                    <a:noFill/>
                  </a:rPr>
                  <a:t> </a:t>
                </a:r>
              </a:p>
            </p:txBody>
          </p:sp>
        </mc:Fallback>
      </mc:AlternateContent>
    </p:spTree>
    <p:extLst>
      <p:ext uri="{BB962C8B-B14F-4D97-AF65-F5344CB8AC3E}">
        <p14:creationId xmlns:p14="http://schemas.microsoft.com/office/powerpoint/2010/main" val="2766391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Model</a:t>
            </a:r>
          </a:p>
        </p:txBody>
      </p:sp>
      <p:sp>
        <p:nvSpPr>
          <p:cNvPr id="3" name="Content Placeholder 2"/>
          <p:cNvSpPr>
            <a:spLocks noGrp="1"/>
          </p:cNvSpPr>
          <p:nvPr>
            <p:ph idx="1"/>
          </p:nvPr>
        </p:nvSpPr>
        <p:spPr>
          <a:xfrm>
            <a:off x="457200" y="1600200"/>
            <a:ext cx="8534400" cy="4525963"/>
          </a:xfrm>
        </p:spPr>
        <p:txBody>
          <a:bodyPr>
            <a:noAutofit/>
          </a:bodyPr>
          <a:lstStyle/>
          <a:p>
            <a:pPr marL="0" indent="0" algn="ctr">
              <a:buNone/>
            </a:pPr>
            <a:r>
              <a:rPr lang="en-US" sz="1800" b="1" dirty="0">
                <a:latin typeface="Arial" panose="020B0604020202020204" pitchFamily="34" charset="0"/>
                <a:cs typeface="Arial" panose="020B0604020202020204" pitchFamily="34" charset="0"/>
              </a:rPr>
              <a:t>M-H algorithm on MATLAB</a:t>
            </a:r>
          </a:p>
          <a:p>
            <a:pPr marL="0" indent="0">
              <a:buNone/>
            </a:pPr>
            <a:endParaRPr lang="en-US" sz="1800" u="sng"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762000" y="1981200"/>
            <a:ext cx="6489290" cy="3048000"/>
          </a:xfrm>
          <a:prstGeom prst="rect">
            <a:avLst/>
          </a:prstGeom>
        </p:spPr>
      </p:pic>
      <p:pic>
        <p:nvPicPr>
          <p:cNvPr id="5" name="Picture 4"/>
          <p:cNvPicPr>
            <a:picLocks noChangeAspect="1"/>
          </p:cNvPicPr>
          <p:nvPr/>
        </p:nvPicPr>
        <p:blipFill>
          <a:blip r:embed="rId4"/>
          <a:stretch>
            <a:fillRect/>
          </a:stretch>
        </p:blipFill>
        <p:spPr>
          <a:xfrm>
            <a:off x="838200" y="5234084"/>
            <a:ext cx="6629400" cy="687194"/>
          </a:xfrm>
          <a:prstGeom prst="rect">
            <a:avLst/>
          </a:prstGeom>
        </p:spPr>
      </p:pic>
    </p:spTree>
    <p:extLst>
      <p:ext uri="{BB962C8B-B14F-4D97-AF65-F5344CB8AC3E}">
        <p14:creationId xmlns:p14="http://schemas.microsoft.com/office/powerpoint/2010/main" val="330621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Concrete</a:t>
            </a:r>
          </a:p>
        </p:txBody>
      </p:sp>
      <p:sp>
        <p:nvSpPr>
          <p:cNvPr id="3" name="Content Placeholder 2"/>
          <p:cNvSpPr>
            <a:spLocks noGrp="1"/>
          </p:cNvSpPr>
          <p:nvPr>
            <p:ph idx="1"/>
          </p:nvPr>
        </p:nvSpPr>
        <p:spPr>
          <a:xfrm>
            <a:off x="304800" y="1676400"/>
            <a:ext cx="4842355" cy="4525963"/>
          </a:xfrm>
        </p:spPr>
        <p:txBody>
          <a:bodyPr>
            <a:normAutofit/>
          </a:bodyPr>
          <a:lstStyle/>
          <a:p>
            <a:pPr marL="0" indent="0">
              <a:buNone/>
            </a:pPr>
            <a:r>
              <a:rPr lang="en-US" sz="2800" b="1" dirty="0"/>
              <a:t>What is Concrete:</a:t>
            </a:r>
          </a:p>
          <a:p>
            <a:pPr marL="0" indent="0">
              <a:buNone/>
            </a:pPr>
            <a:endParaRPr lang="en-US" sz="2800" b="1" dirty="0"/>
          </a:p>
          <a:p>
            <a:pPr marL="0" indent="0">
              <a:buNone/>
            </a:pPr>
            <a:r>
              <a:rPr lang="en-US" sz="1800" dirty="0">
                <a:latin typeface="Arial" panose="020B0604020202020204" pitchFamily="34" charset="0"/>
                <a:cs typeface="Arial" panose="020B0604020202020204" pitchFamily="34" charset="0"/>
              </a:rPr>
              <a:t>Concrete = Aggregate + Cement Paste</a:t>
            </a:r>
          </a:p>
          <a:p>
            <a:pPr marL="0" indent="0">
              <a:buNone/>
            </a:pPr>
            <a:endParaRPr lang="en-US" sz="2800" b="1" dirty="0"/>
          </a:p>
          <a:p>
            <a:pPr marL="0" indent="0">
              <a:buNone/>
            </a:pPr>
            <a:r>
              <a:rPr lang="en-US" sz="2800" b="1" dirty="0"/>
              <a:t>Application:</a:t>
            </a:r>
          </a:p>
          <a:p>
            <a:pPr algn="just">
              <a:buFont typeface="Wingdings" panose="05000000000000000000" pitchFamily="2" charset="2"/>
              <a:buChar char="Ø"/>
            </a:pPr>
            <a:r>
              <a:rPr lang="en-US" sz="1800" dirty="0">
                <a:latin typeface="Arial" panose="020B0604020202020204" pitchFamily="34" charset="0"/>
                <a:cs typeface="Arial" panose="020B0604020202020204" pitchFamily="34" charset="0"/>
              </a:rPr>
              <a:t>most frequently used construction material </a:t>
            </a:r>
          </a:p>
          <a:p>
            <a:pPr algn="just">
              <a:buFont typeface="Wingdings" panose="05000000000000000000" pitchFamily="2" charset="2"/>
              <a:buChar char="Ø"/>
            </a:pPr>
            <a:r>
              <a:rPr lang="en-US" sz="1800" dirty="0">
                <a:latin typeface="Arial" panose="020B0604020202020204" pitchFamily="34" charset="0"/>
                <a:cs typeface="Arial" panose="020B0604020202020204" pitchFamily="34" charset="0"/>
              </a:rPr>
              <a:t>Concrete has environmental, social and economic benefit</a:t>
            </a:r>
          </a:p>
          <a:p>
            <a:pPr algn="just">
              <a:buFont typeface="Wingdings" panose="05000000000000000000" pitchFamily="2" charset="2"/>
              <a:buChar char="Ø"/>
            </a:pPr>
            <a:r>
              <a:rPr lang="en-US" sz="1800" dirty="0">
                <a:latin typeface="Arial" panose="020B0604020202020204" pitchFamily="34" charset="0"/>
                <a:cs typeface="Arial" panose="020B0604020202020204" pitchFamily="34" charset="0"/>
              </a:rPr>
              <a:t>Concrete is frequently used to build skyscrapers, bridges, highways, houses, dams, nuclear reactor and so on.</a:t>
            </a:r>
            <a:endParaRPr lang="en-US" sz="18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4572000" y="1554162"/>
            <a:ext cx="3422958" cy="1785462"/>
          </a:xfrm>
          <a:prstGeom prst="rect">
            <a:avLst/>
          </a:prstGeom>
        </p:spPr>
      </p:pic>
      <p:pic>
        <p:nvPicPr>
          <p:cNvPr id="5" name="Picture 4"/>
          <p:cNvPicPr>
            <a:picLocks noChangeAspect="1"/>
          </p:cNvPicPr>
          <p:nvPr/>
        </p:nvPicPr>
        <p:blipFill>
          <a:blip r:embed="rId4"/>
          <a:stretch>
            <a:fillRect/>
          </a:stretch>
        </p:blipFill>
        <p:spPr>
          <a:xfrm>
            <a:off x="5287106" y="3620803"/>
            <a:ext cx="1615670" cy="951198"/>
          </a:xfrm>
          <a:prstGeom prst="rect">
            <a:avLst/>
          </a:prstGeom>
        </p:spPr>
      </p:pic>
      <p:pic>
        <p:nvPicPr>
          <p:cNvPr id="7" name="Picture 6"/>
          <p:cNvPicPr>
            <a:picLocks noChangeAspect="1"/>
          </p:cNvPicPr>
          <p:nvPr/>
        </p:nvPicPr>
        <p:blipFill>
          <a:blip r:embed="rId5"/>
          <a:stretch>
            <a:fillRect/>
          </a:stretch>
        </p:blipFill>
        <p:spPr>
          <a:xfrm>
            <a:off x="7042727" y="3620801"/>
            <a:ext cx="1607847" cy="951200"/>
          </a:xfrm>
          <a:prstGeom prst="rect">
            <a:avLst/>
          </a:prstGeom>
        </p:spPr>
      </p:pic>
      <p:pic>
        <p:nvPicPr>
          <p:cNvPr id="8" name="Picture 7"/>
          <p:cNvPicPr>
            <a:picLocks noChangeAspect="1"/>
          </p:cNvPicPr>
          <p:nvPr/>
        </p:nvPicPr>
        <p:blipFill>
          <a:blip r:embed="rId6"/>
          <a:stretch>
            <a:fillRect/>
          </a:stretch>
        </p:blipFill>
        <p:spPr>
          <a:xfrm>
            <a:off x="5278678" y="4728170"/>
            <a:ext cx="1624098" cy="975328"/>
          </a:xfrm>
          <a:prstGeom prst="rect">
            <a:avLst/>
          </a:prstGeom>
        </p:spPr>
      </p:pic>
      <p:pic>
        <p:nvPicPr>
          <p:cNvPr id="9" name="Picture 8"/>
          <p:cNvPicPr>
            <a:picLocks noChangeAspect="1"/>
          </p:cNvPicPr>
          <p:nvPr/>
        </p:nvPicPr>
        <p:blipFill>
          <a:blip r:embed="rId7"/>
          <a:stretch>
            <a:fillRect/>
          </a:stretch>
        </p:blipFill>
        <p:spPr>
          <a:xfrm>
            <a:off x="7068127" y="4728170"/>
            <a:ext cx="1618673" cy="975328"/>
          </a:xfrm>
          <a:prstGeom prst="rect">
            <a:avLst/>
          </a:prstGeom>
        </p:spPr>
      </p:pic>
      <p:sp>
        <p:nvSpPr>
          <p:cNvPr id="10" name="TextBox 9"/>
          <p:cNvSpPr txBox="1"/>
          <p:nvPr/>
        </p:nvSpPr>
        <p:spPr>
          <a:xfrm>
            <a:off x="6019800" y="5894586"/>
            <a:ext cx="2847959" cy="307777"/>
          </a:xfrm>
          <a:prstGeom prst="rect">
            <a:avLst/>
          </a:prstGeom>
          <a:noFill/>
        </p:spPr>
        <p:txBody>
          <a:bodyPr wrap="none" rtlCol="0">
            <a:spAutoFit/>
          </a:bodyPr>
          <a:lstStyle/>
          <a:p>
            <a:r>
              <a:rPr lang="en-US" sz="1400" dirty="0"/>
              <a:t>Picture Credit: free online resources </a:t>
            </a:r>
          </a:p>
        </p:txBody>
      </p:sp>
    </p:spTree>
    <p:extLst>
      <p:ext uri="{BB962C8B-B14F-4D97-AF65-F5344CB8AC3E}">
        <p14:creationId xmlns:p14="http://schemas.microsoft.com/office/powerpoint/2010/main" val="1360684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Model</a:t>
            </a:r>
          </a:p>
        </p:txBody>
      </p:sp>
      <p:sp>
        <p:nvSpPr>
          <p:cNvPr id="3" name="Content Placeholder 2"/>
          <p:cNvSpPr>
            <a:spLocks noGrp="1"/>
          </p:cNvSpPr>
          <p:nvPr>
            <p:ph idx="1"/>
          </p:nvPr>
        </p:nvSpPr>
        <p:spPr>
          <a:xfrm>
            <a:off x="457200" y="1600200"/>
            <a:ext cx="8534400" cy="4525963"/>
          </a:xfrm>
        </p:spPr>
        <p:txBody>
          <a:bodyPr>
            <a:noAutofit/>
          </a:bodyPr>
          <a:lstStyle/>
          <a:p>
            <a:pPr marL="0" indent="0">
              <a:buNone/>
            </a:pPr>
            <a:endParaRPr lang="en-US" sz="1800" u="sng"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1676400" y="1447800"/>
            <a:ext cx="6095999" cy="4810760"/>
          </a:xfrm>
          <a:prstGeom prst="rect">
            <a:avLst/>
          </a:prstGeom>
        </p:spPr>
      </p:pic>
    </p:spTree>
    <p:extLst>
      <p:ext uri="{BB962C8B-B14F-4D97-AF65-F5344CB8AC3E}">
        <p14:creationId xmlns:p14="http://schemas.microsoft.com/office/powerpoint/2010/main" val="14267455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Model</a:t>
            </a:r>
          </a:p>
        </p:txBody>
      </p:sp>
      <p:sp>
        <p:nvSpPr>
          <p:cNvPr id="3" name="Content Placeholder 2"/>
          <p:cNvSpPr>
            <a:spLocks noGrp="1"/>
          </p:cNvSpPr>
          <p:nvPr>
            <p:ph idx="1"/>
          </p:nvPr>
        </p:nvSpPr>
        <p:spPr>
          <a:xfrm>
            <a:off x="457200" y="1600200"/>
            <a:ext cx="8534400" cy="4525963"/>
          </a:xfrm>
        </p:spPr>
        <p:txBody>
          <a:bodyPr>
            <a:noAutofit/>
          </a:bodyPr>
          <a:lstStyle/>
          <a:p>
            <a:pPr marL="0" indent="0">
              <a:buNone/>
            </a:pPr>
            <a:endParaRPr lang="en-US" sz="1800" u="sng"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1676400" y="1472318"/>
            <a:ext cx="6096000" cy="4781725"/>
          </a:xfrm>
          <a:prstGeom prst="rect">
            <a:avLst/>
          </a:prstGeom>
        </p:spPr>
      </p:pic>
    </p:spTree>
    <p:extLst>
      <p:ext uri="{BB962C8B-B14F-4D97-AF65-F5344CB8AC3E}">
        <p14:creationId xmlns:p14="http://schemas.microsoft.com/office/powerpoint/2010/main" val="17324411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Model</a:t>
            </a:r>
          </a:p>
        </p:txBody>
      </p:sp>
      <p:sp>
        <p:nvSpPr>
          <p:cNvPr id="3" name="Content Placeholder 2"/>
          <p:cNvSpPr>
            <a:spLocks noGrp="1"/>
          </p:cNvSpPr>
          <p:nvPr>
            <p:ph idx="1"/>
          </p:nvPr>
        </p:nvSpPr>
        <p:spPr>
          <a:xfrm>
            <a:off x="457200" y="1600200"/>
            <a:ext cx="8534400" cy="4525963"/>
          </a:xfrm>
        </p:spPr>
        <p:txBody>
          <a:bodyPr>
            <a:noAutofit/>
          </a:bodyPr>
          <a:lstStyle/>
          <a:p>
            <a:pPr marL="0" indent="0">
              <a:buNone/>
            </a:pPr>
            <a:endParaRPr lang="en-US" sz="1800" u="sng"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1666875" y="1463645"/>
            <a:ext cx="5953125" cy="4784755"/>
          </a:xfrm>
          <a:prstGeom prst="rect">
            <a:avLst/>
          </a:prstGeom>
        </p:spPr>
      </p:pic>
    </p:spTree>
    <p:extLst>
      <p:ext uri="{BB962C8B-B14F-4D97-AF65-F5344CB8AC3E}">
        <p14:creationId xmlns:p14="http://schemas.microsoft.com/office/powerpoint/2010/main" val="921975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Stochastic Model</a:t>
            </a:r>
          </a:p>
        </p:txBody>
      </p:sp>
      <p:sp>
        <p:nvSpPr>
          <p:cNvPr id="3" name="Content Placeholder 2"/>
          <p:cNvSpPr>
            <a:spLocks noGrp="1"/>
          </p:cNvSpPr>
          <p:nvPr>
            <p:ph idx="1"/>
          </p:nvPr>
        </p:nvSpPr>
        <p:spPr>
          <a:xfrm>
            <a:off x="535650" y="1531464"/>
            <a:ext cx="7998750" cy="4716936"/>
          </a:xfrm>
        </p:spPr>
        <p:txBody>
          <a:bodyPr>
            <a:noAutofit/>
          </a:bodyPr>
          <a:lstStyle/>
          <a:p>
            <a:pPr marL="0" indent="0" algn="ctr">
              <a:buNone/>
            </a:pPr>
            <a:r>
              <a:rPr lang="en-US" sz="1800" b="1" dirty="0">
                <a:latin typeface="Arial" panose="020B0604020202020204" pitchFamily="34" charset="0"/>
                <a:cs typeface="Arial" panose="020B0604020202020204" pitchFamily="34" charset="0"/>
              </a:rPr>
              <a:t>Global warming &amp; Weather Parameters</a:t>
            </a:r>
          </a:p>
          <a:p>
            <a:pPr marL="0" indent="0">
              <a:buNone/>
            </a:pPr>
            <a:r>
              <a:rPr lang="en-US" sz="1800" b="1" dirty="0">
                <a:latin typeface="Arial" panose="020B0604020202020204" pitchFamily="34" charset="0"/>
                <a:cs typeface="Arial" panose="020B0604020202020204" pitchFamily="34" charset="0"/>
              </a:rPr>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260" y="2224389"/>
            <a:ext cx="7727140" cy="2629374"/>
          </a:xfrm>
          <a:prstGeom prst="rect">
            <a:avLst/>
          </a:prstGeom>
        </p:spPr>
      </p:pic>
      <p:sp>
        <p:nvSpPr>
          <p:cNvPr id="11" name="Rectangle 10"/>
          <p:cNvSpPr/>
          <p:nvPr/>
        </p:nvSpPr>
        <p:spPr>
          <a:xfrm>
            <a:off x="2877675" y="4953000"/>
            <a:ext cx="3314700" cy="230832"/>
          </a:xfrm>
          <a:prstGeom prst="rect">
            <a:avLst/>
          </a:prstGeom>
        </p:spPr>
        <p:txBody>
          <a:bodyPr wrap="square">
            <a:spAutoFit/>
          </a:bodyPr>
          <a:lstStyle/>
          <a:p>
            <a:r>
              <a:rPr lang="en-US" sz="900" dirty="0">
                <a:hlinkClick r:id="rId4"/>
              </a:rPr>
              <a:t>https://earthobservatory.nasa.gov/world-of-change/DecadalTemp</a:t>
            </a:r>
            <a:r>
              <a:rPr lang="en-US" sz="900" dirty="0"/>
              <a:t> </a:t>
            </a:r>
            <a:endParaRPr lang="en-US" sz="900" dirty="0">
              <a:latin typeface="Garamond" panose="02020404030301010803" pitchFamily="18" charset="0"/>
            </a:endParaRPr>
          </a:p>
        </p:txBody>
      </p:sp>
      <p:sp>
        <p:nvSpPr>
          <p:cNvPr id="6" name="Rectangle 5"/>
          <p:cNvSpPr/>
          <p:nvPr/>
        </p:nvSpPr>
        <p:spPr>
          <a:xfrm>
            <a:off x="807260" y="5283069"/>
            <a:ext cx="7696200" cy="646331"/>
          </a:xfrm>
          <a:prstGeom prst="rect">
            <a:avLst/>
          </a:prstGeom>
        </p:spPr>
        <p:txBody>
          <a:bodyPr wrap="square">
            <a:spAutoFit/>
          </a:bodyPr>
          <a:lstStyle/>
          <a:p>
            <a:r>
              <a:rPr lang="en-US" dirty="0"/>
              <a:t>Temperatures in Idaho have increased about 1.5°F since the beginning of the 20th century</a:t>
            </a:r>
            <a:r>
              <a:rPr lang="en-US" baseline="30000" dirty="0"/>
              <a:t>8.</a:t>
            </a:r>
            <a:endParaRPr lang="en-US" dirty="0"/>
          </a:p>
        </p:txBody>
      </p:sp>
      <p:sp>
        <p:nvSpPr>
          <p:cNvPr id="13" name="Rectangle 12"/>
          <p:cNvSpPr/>
          <p:nvPr/>
        </p:nvSpPr>
        <p:spPr>
          <a:xfrm>
            <a:off x="807260" y="6010710"/>
            <a:ext cx="6965140" cy="230832"/>
          </a:xfrm>
          <a:prstGeom prst="rect">
            <a:avLst/>
          </a:prstGeom>
        </p:spPr>
        <p:txBody>
          <a:bodyPr wrap="square">
            <a:spAutoFit/>
          </a:bodyPr>
          <a:lstStyle/>
          <a:p>
            <a:r>
              <a:rPr lang="en-US" sz="900" dirty="0"/>
              <a:t>8. </a:t>
            </a:r>
            <a:r>
              <a:rPr lang="en-US" sz="900" dirty="0">
                <a:hlinkClick r:id="rId5"/>
              </a:rPr>
              <a:t>https://statesummaries.ncics.org/chapter/id/</a:t>
            </a:r>
            <a:r>
              <a:rPr lang="en-US" sz="900" dirty="0"/>
              <a:t> </a:t>
            </a:r>
            <a:endParaRPr lang="en-US" sz="900" dirty="0">
              <a:latin typeface="Garamond" panose="02020404030301010803" pitchFamily="18" charset="0"/>
            </a:endParaRPr>
          </a:p>
        </p:txBody>
      </p:sp>
    </p:spTree>
    <p:extLst>
      <p:ext uri="{BB962C8B-B14F-4D97-AF65-F5344CB8AC3E}">
        <p14:creationId xmlns:p14="http://schemas.microsoft.com/office/powerpoint/2010/main" val="376890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0"/>
            <a:ext cx="8229600" cy="715962"/>
          </a:xfrm>
        </p:spPr>
        <p:txBody>
          <a:bodyPr/>
          <a:lstStyle/>
          <a:p>
            <a:r>
              <a:rPr lang="en-US" dirty="0"/>
              <a:t>Preliminary Results</a:t>
            </a:r>
          </a:p>
        </p:txBody>
      </p:sp>
    </p:spTree>
    <p:extLst>
      <p:ext uri="{BB962C8B-B14F-4D97-AF65-F5344CB8AC3E}">
        <p14:creationId xmlns:p14="http://schemas.microsoft.com/office/powerpoint/2010/main" val="36050417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Finite Element Analysis</a:t>
            </a:r>
          </a:p>
        </p:txBody>
      </p:sp>
      <p:sp>
        <p:nvSpPr>
          <p:cNvPr id="3" name="Content Placeholder 2"/>
          <p:cNvSpPr>
            <a:spLocks noGrp="1"/>
          </p:cNvSpPr>
          <p:nvPr>
            <p:ph idx="1"/>
          </p:nvPr>
        </p:nvSpPr>
        <p:spPr>
          <a:xfrm>
            <a:off x="472440" y="1554162"/>
            <a:ext cx="8382000" cy="4770438"/>
          </a:xfrm>
        </p:spPr>
        <p:txBody>
          <a:bodyPr>
            <a:normAutofit fontScale="47500" lnSpcReduction="20000"/>
          </a:bodyPr>
          <a:lstStyle/>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lgn="ctr">
              <a:buNone/>
            </a:pPr>
            <a:endParaRPr lang="en-US" sz="3300" dirty="0">
              <a:latin typeface="Arial" panose="020B0604020202020204" pitchFamily="34" charset="0"/>
              <a:cs typeface="Arial" panose="020B0604020202020204" pitchFamily="34" charset="0"/>
            </a:endParaRPr>
          </a:p>
          <a:p>
            <a:pPr>
              <a:lnSpc>
                <a:spcPct val="120000"/>
              </a:lnSpc>
            </a:pPr>
            <a:r>
              <a:rPr lang="en-US" sz="3800" dirty="0">
                <a:latin typeface="Arial" panose="020B0604020202020204" pitchFamily="34" charset="0"/>
                <a:cs typeface="Arial" panose="020B0604020202020204" pitchFamily="34" charset="0"/>
              </a:rPr>
              <a:t>A two dimensional </a:t>
            </a:r>
            <a:r>
              <a:rPr lang="en-US" sz="3800" dirty="0" err="1">
                <a:latin typeface="Arial" panose="020B0604020202020204" pitchFamily="34" charset="0"/>
                <a:cs typeface="Arial" panose="020B0604020202020204" pitchFamily="34" charset="0"/>
              </a:rPr>
              <a:t>mesoscale</a:t>
            </a:r>
            <a:r>
              <a:rPr lang="en-US" sz="3800" dirty="0">
                <a:latin typeface="Arial" panose="020B0604020202020204" pitchFamily="34" charset="0"/>
                <a:cs typeface="Arial" panose="020B0604020202020204" pitchFamily="34" charset="0"/>
              </a:rPr>
              <a:t> geometry of concrete block (200mm × 200mm) </a:t>
            </a:r>
          </a:p>
          <a:p>
            <a:pPr>
              <a:lnSpc>
                <a:spcPct val="120000"/>
              </a:lnSpc>
            </a:pPr>
            <a:r>
              <a:rPr lang="en-US" sz="3800" dirty="0" err="1">
                <a:latin typeface="Arial" panose="020B0604020202020204" pitchFamily="34" charset="0"/>
                <a:cs typeface="Arial" panose="020B0604020202020204" pitchFamily="34" charset="0"/>
              </a:rPr>
              <a:t>Mesoscopic</a:t>
            </a:r>
            <a:r>
              <a:rPr lang="en-US" sz="3800" dirty="0">
                <a:latin typeface="Arial" panose="020B0604020202020204" pitchFamily="34" charset="0"/>
                <a:cs typeface="Arial" panose="020B0604020202020204" pitchFamily="34" charset="0"/>
              </a:rPr>
              <a:t> approach for better visualization of concrete material at larger scale</a:t>
            </a:r>
          </a:p>
          <a:p>
            <a:pPr>
              <a:lnSpc>
                <a:spcPct val="120000"/>
              </a:lnSpc>
            </a:pPr>
            <a:r>
              <a:rPr lang="en-US" sz="3800" dirty="0">
                <a:latin typeface="Arial" panose="020B0604020202020204" pitchFamily="34" charset="0"/>
                <a:cs typeface="Arial" panose="020B0604020202020204" pitchFamily="34" charset="0"/>
              </a:rPr>
              <a:t>Two phases: cement paste and aggregate particles</a:t>
            </a:r>
          </a:p>
          <a:p>
            <a:pPr>
              <a:lnSpc>
                <a:spcPct val="120000"/>
              </a:lnSpc>
            </a:pPr>
            <a:r>
              <a:rPr lang="en-US" sz="3800" dirty="0">
                <a:latin typeface="Arial" panose="020B0604020202020204" pitchFamily="34" charset="0"/>
                <a:cs typeface="Arial" panose="020B0604020202020204" pitchFamily="34" charset="0"/>
              </a:rPr>
              <a:t>Five cases of geometry were created based on the ratio of cement and aggregate particles </a:t>
            </a:r>
          </a:p>
        </p:txBody>
      </p:sp>
      <p:pic>
        <p:nvPicPr>
          <p:cNvPr id="8" name="Picture 7" descr="C:\Users\Owner\Documents\Academic\Research\ASR Journal\Comsol\Final for 5 geometry\1a.jpg"/>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601554"/>
            <a:ext cx="3505200" cy="2284646"/>
          </a:xfrm>
          <a:prstGeom prst="rect">
            <a:avLst/>
          </a:prstGeom>
          <a:noFill/>
          <a:ln>
            <a:noFill/>
          </a:ln>
        </p:spPr>
      </p:pic>
    </p:spTree>
    <p:extLst>
      <p:ext uri="{BB962C8B-B14F-4D97-AF65-F5344CB8AC3E}">
        <p14:creationId xmlns:p14="http://schemas.microsoft.com/office/powerpoint/2010/main" val="23099289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Finite Element Analysis</a:t>
            </a:r>
          </a:p>
        </p:txBody>
      </p:sp>
      <p:graphicFrame>
        <p:nvGraphicFramePr>
          <p:cNvPr id="4" name="Table 3"/>
          <p:cNvGraphicFramePr>
            <a:graphicFrameLocks noGrp="1"/>
          </p:cNvGraphicFramePr>
          <p:nvPr>
            <p:extLst>
              <p:ext uri="{D42A27DB-BD31-4B8C-83A1-F6EECF244321}">
                <p14:modId xmlns:p14="http://schemas.microsoft.com/office/powerpoint/2010/main" val="198132879"/>
              </p:ext>
            </p:extLst>
          </p:nvPr>
        </p:nvGraphicFramePr>
        <p:xfrm>
          <a:off x="457200" y="2286000"/>
          <a:ext cx="7513320" cy="3106576"/>
        </p:xfrm>
        <a:graphic>
          <a:graphicData uri="http://schemas.openxmlformats.org/drawingml/2006/table">
            <a:tbl>
              <a:tblPr firstRow="1" firstCol="1" bandRow="1">
                <a:tableStyleId>{5C22544A-7EE6-4342-B048-85BDC9FD1C3A}</a:tableStyleId>
              </a:tblPr>
              <a:tblGrid>
                <a:gridCol w="1007934">
                  <a:extLst>
                    <a:ext uri="{9D8B030D-6E8A-4147-A177-3AD203B41FA5}">
                      <a16:colId xmlns:a16="http://schemas.microsoft.com/office/drawing/2014/main" val="20000"/>
                    </a:ext>
                  </a:extLst>
                </a:gridCol>
                <a:gridCol w="1084231">
                  <a:extLst>
                    <a:ext uri="{9D8B030D-6E8A-4147-A177-3AD203B41FA5}">
                      <a16:colId xmlns:a16="http://schemas.microsoft.com/office/drawing/2014/main" val="20001"/>
                    </a:ext>
                  </a:extLst>
                </a:gridCol>
                <a:gridCol w="1084231">
                  <a:extLst>
                    <a:ext uri="{9D8B030D-6E8A-4147-A177-3AD203B41FA5}">
                      <a16:colId xmlns:a16="http://schemas.microsoft.com/office/drawing/2014/main" val="20002"/>
                    </a:ext>
                  </a:extLst>
                </a:gridCol>
                <a:gridCol w="1084231">
                  <a:extLst>
                    <a:ext uri="{9D8B030D-6E8A-4147-A177-3AD203B41FA5}">
                      <a16:colId xmlns:a16="http://schemas.microsoft.com/office/drawing/2014/main" val="20003"/>
                    </a:ext>
                  </a:extLst>
                </a:gridCol>
                <a:gridCol w="1011949">
                  <a:extLst>
                    <a:ext uri="{9D8B030D-6E8A-4147-A177-3AD203B41FA5}">
                      <a16:colId xmlns:a16="http://schemas.microsoft.com/office/drawing/2014/main" val="20004"/>
                    </a:ext>
                  </a:extLst>
                </a:gridCol>
                <a:gridCol w="1084231">
                  <a:extLst>
                    <a:ext uri="{9D8B030D-6E8A-4147-A177-3AD203B41FA5}">
                      <a16:colId xmlns:a16="http://schemas.microsoft.com/office/drawing/2014/main" val="20005"/>
                    </a:ext>
                  </a:extLst>
                </a:gridCol>
                <a:gridCol w="1156513">
                  <a:extLst>
                    <a:ext uri="{9D8B030D-6E8A-4147-A177-3AD203B41FA5}">
                      <a16:colId xmlns:a16="http://schemas.microsoft.com/office/drawing/2014/main" val="20006"/>
                    </a:ext>
                  </a:extLst>
                </a:gridCol>
              </a:tblGrid>
              <a:tr h="1357655">
                <a:tc>
                  <a:txBody>
                    <a:bodyPr/>
                    <a:lstStyle/>
                    <a:p>
                      <a:pPr algn="l">
                        <a:spcAft>
                          <a:spcPts val="800"/>
                        </a:spcAft>
                      </a:pPr>
                      <a:r>
                        <a:rPr lang="en-US" sz="1400" dirty="0">
                          <a:effectLst/>
                          <a:latin typeface="Arial" panose="020B0604020202020204" pitchFamily="34" charset="0"/>
                          <a:cs typeface="Arial" panose="020B0604020202020204" pitchFamily="34" charset="0"/>
                        </a:rPr>
                        <a:t>Geometry Sets</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Cement to Aggregate Ratio (C/A)</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Cement Proportion</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Aggregate</a:t>
                      </a:r>
                    </a:p>
                    <a:p>
                      <a:pPr algn="l">
                        <a:spcAft>
                          <a:spcPts val="800"/>
                        </a:spcAft>
                      </a:pPr>
                      <a:r>
                        <a:rPr lang="en-US" sz="1400">
                          <a:effectLst/>
                          <a:latin typeface="Arial" panose="020B0604020202020204" pitchFamily="34" charset="0"/>
                          <a:cs typeface="Arial" panose="020B0604020202020204" pitchFamily="34" charset="0"/>
                        </a:rPr>
                        <a:t>Proportion</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Type of Mesh</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No. of element in cement paste</a:t>
                      </a:r>
                    </a:p>
                  </a:txBody>
                  <a:tcPr marL="68580" marR="68580" marT="0" marB="0"/>
                </a:tc>
                <a:tc>
                  <a:txBody>
                    <a:bodyPr/>
                    <a:lstStyle/>
                    <a:p>
                      <a:pPr algn="l">
                        <a:spcAft>
                          <a:spcPts val="800"/>
                        </a:spcAft>
                      </a:pPr>
                      <a:r>
                        <a:rPr lang="en-US" sz="1400" dirty="0">
                          <a:effectLst/>
                          <a:latin typeface="Arial" panose="020B0604020202020204" pitchFamily="34" charset="0"/>
                          <a:cs typeface="Arial" panose="020B0604020202020204" pitchFamily="34" charset="0"/>
                        </a:rPr>
                        <a:t>No. of element in aggregate particles</a:t>
                      </a:r>
                    </a:p>
                  </a:txBody>
                  <a:tcPr marL="68580" marR="68580" marT="0" marB="0"/>
                </a:tc>
                <a:extLst>
                  <a:ext uri="{0D108BD9-81ED-4DB2-BD59-A6C34878D82A}">
                    <a16:rowId xmlns:a16="http://schemas.microsoft.com/office/drawing/2014/main" val="10000"/>
                  </a:ext>
                </a:extLst>
              </a:tr>
              <a:tr h="391269">
                <a:tc>
                  <a:txBody>
                    <a:bodyPr/>
                    <a:lstStyle/>
                    <a:p>
                      <a:pPr algn="l">
                        <a:spcAft>
                          <a:spcPts val="800"/>
                        </a:spcAft>
                      </a:pPr>
                      <a:r>
                        <a:rPr lang="en-US" sz="1400">
                          <a:effectLst/>
                          <a:latin typeface="Arial" panose="020B0604020202020204" pitchFamily="34" charset="0"/>
                          <a:cs typeface="Arial" panose="020B0604020202020204" pitchFamily="34" charset="0"/>
                        </a:rPr>
                        <a:t>Case 1</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1.13</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0.53</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0.47</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Triangular</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11792</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15746</a:t>
                      </a:r>
                    </a:p>
                  </a:txBody>
                  <a:tcPr marL="68580" marR="68580" marT="0" marB="0"/>
                </a:tc>
                <a:extLst>
                  <a:ext uri="{0D108BD9-81ED-4DB2-BD59-A6C34878D82A}">
                    <a16:rowId xmlns:a16="http://schemas.microsoft.com/office/drawing/2014/main" val="10001"/>
                  </a:ext>
                </a:extLst>
              </a:tr>
              <a:tr h="339413">
                <a:tc>
                  <a:txBody>
                    <a:bodyPr/>
                    <a:lstStyle/>
                    <a:p>
                      <a:pPr algn="l">
                        <a:spcAft>
                          <a:spcPts val="800"/>
                        </a:spcAft>
                      </a:pPr>
                      <a:r>
                        <a:rPr lang="en-US" sz="1400">
                          <a:effectLst/>
                          <a:latin typeface="Arial" panose="020B0604020202020204" pitchFamily="34" charset="0"/>
                          <a:cs typeface="Arial" panose="020B0604020202020204" pitchFamily="34" charset="0"/>
                        </a:rPr>
                        <a:t>Case 2</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1.61</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0.617</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0.383</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Triangular</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22589</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16793</a:t>
                      </a:r>
                    </a:p>
                  </a:txBody>
                  <a:tcPr marL="68580" marR="68580" marT="0" marB="0"/>
                </a:tc>
                <a:extLst>
                  <a:ext uri="{0D108BD9-81ED-4DB2-BD59-A6C34878D82A}">
                    <a16:rowId xmlns:a16="http://schemas.microsoft.com/office/drawing/2014/main" val="10002"/>
                  </a:ext>
                </a:extLst>
              </a:tr>
              <a:tr h="339413">
                <a:tc>
                  <a:txBody>
                    <a:bodyPr/>
                    <a:lstStyle/>
                    <a:p>
                      <a:pPr algn="l">
                        <a:spcAft>
                          <a:spcPts val="800"/>
                        </a:spcAft>
                      </a:pPr>
                      <a:r>
                        <a:rPr lang="en-US" sz="1400">
                          <a:effectLst/>
                          <a:latin typeface="Arial" panose="020B0604020202020204" pitchFamily="34" charset="0"/>
                          <a:cs typeface="Arial" panose="020B0604020202020204" pitchFamily="34" charset="0"/>
                        </a:rPr>
                        <a:t>Case 3</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2</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0.67</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0.33</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Triangular</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18269</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13540</a:t>
                      </a:r>
                    </a:p>
                  </a:txBody>
                  <a:tcPr marL="68580" marR="68580" marT="0" marB="0"/>
                </a:tc>
                <a:extLst>
                  <a:ext uri="{0D108BD9-81ED-4DB2-BD59-A6C34878D82A}">
                    <a16:rowId xmlns:a16="http://schemas.microsoft.com/office/drawing/2014/main" val="10003"/>
                  </a:ext>
                </a:extLst>
              </a:tr>
              <a:tr h="339413">
                <a:tc>
                  <a:txBody>
                    <a:bodyPr/>
                    <a:lstStyle/>
                    <a:p>
                      <a:pPr algn="l">
                        <a:spcAft>
                          <a:spcPts val="800"/>
                        </a:spcAft>
                      </a:pPr>
                      <a:r>
                        <a:rPr lang="en-US" sz="1400">
                          <a:effectLst/>
                          <a:latin typeface="Arial" panose="020B0604020202020204" pitchFamily="34" charset="0"/>
                          <a:cs typeface="Arial" panose="020B0604020202020204" pitchFamily="34" charset="0"/>
                        </a:rPr>
                        <a:t>Case 4</a:t>
                      </a:r>
                    </a:p>
                  </a:txBody>
                  <a:tcPr marL="68580" marR="68580" marT="0" marB="0"/>
                </a:tc>
                <a:tc>
                  <a:txBody>
                    <a:bodyPr/>
                    <a:lstStyle/>
                    <a:p>
                      <a:pPr algn="l">
                        <a:spcAft>
                          <a:spcPts val="800"/>
                        </a:spcAft>
                      </a:pPr>
                      <a:r>
                        <a:rPr lang="en-US" sz="1400" dirty="0">
                          <a:effectLst/>
                          <a:latin typeface="Arial" panose="020B0604020202020204" pitchFamily="34" charset="0"/>
                          <a:cs typeface="Arial" panose="020B0604020202020204" pitchFamily="34" charset="0"/>
                        </a:rPr>
                        <a:t>0.5</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0.33</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0.67</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Triangular</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23639</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25287</a:t>
                      </a:r>
                    </a:p>
                  </a:txBody>
                  <a:tcPr marL="68580" marR="68580" marT="0" marB="0"/>
                </a:tc>
                <a:extLst>
                  <a:ext uri="{0D108BD9-81ED-4DB2-BD59-A6C34878D82A}">
                    <a16:rowId xmlns:a16="http://schemas.microsoft.com/office/drawing/2014/main" val="10004"/>
                  </a:ext>
                </a:extLst>
              </a:tr>
              <a:tr h="339413">
                <a:tc>
                  <a:txBody>
                    <a:bodyPr/>
                    <a:lstStyle/>
                    <a:p>
                      <a:pPr algn="l">
                        <a:spcAft>
                          <a:spcPts val="800"/>
                        </a:spcAft>
                      </a:pPr>
                      <a:r>
                        <a:rPr lang="en-US" sz="1400" dirty="0">
                          <a:effectLst/>
                          <a:latin typeface="Arial" panose="020B0604020202020204" pitchFamily="34" charset="0"/>
                          <a:cs typeface="Arial" panose="020B0604020202020204" pitchFamily="34" charset="0"/>
                        </a:rPr>
                        <a:t>Case 5</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a:t>
                      </a:r>
                    </a:p>
                  </a:txBody>
                  <a:tcPr marL="68580" marR="68580" marT="0" marB="0"/>
                </a:tc>
                <a:tc>
                  <a:txBody>
                    <a:bodyPr/>
                    <a:lstStyle/>
                    <a:p>
                      <a:pPr algn="l">
                        <a:spcAft>
                          <a:spcPts val="800"/>
                        </a:spcAft>
                      </a:pPr>
                      <a:r>
                        <a:rPr lang="en-US" sz="1400" dirty="0">
                          <a:effectLst/>
                          <a:latin typeface="Arial" panose="020B0604020202020204" pitchFamily="34" charset="0"/>
                          <a:cs typeface="Arial" panose="020B0604020202020204" pitchFamily="34" charset="0"/>
                        </a:rPr>
                        <a:t>0.5</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0.5</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Triangular</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23450</a:t>
                      </a:r>
                    </a:p>
                  </a:txBody>
                  <a:tcPr marL="68580" marR="68580" marT="0" marB="0"/>
                </a:tc>
                <a:tc>
                  <a:txBody>
                    <a:bodyPr/>
                    <a:lstStyle/>
                    <a:p>
                      <a:pPr algn="l">
                        <a:spcAft>
                          <a:spcPts val="800"/>
                        </a:spcAft>
                      </a:pPr>
                      <a:r>
                        <a:rPr lang="en-US" sz="1400" dirty="0">
                          <a:effectLst/>
                          <a:latin typeface="Arial" panose="020B0604020202020204" pitchFamily="34" charset="0"/>
                          <a:cs typeface="Arial" panose="020B0604020202020204" pitchFamily="34" charset="0"/>
                        </a:rPr>
                        <a:t>19916</a:t>
                      </a:r>
                    </a:p>
                  </a:txBody>
                  <a:tcPr marL="68580" marR="68580" marT="0" marB="0"/>
                </a:tc>
                <a:extLst>
                  <a:ext uri="{0D108BD9-81ED-4DB2-BD59-A6C34878D82A}">
                    <a16:rowId xmlns:a16="http://schemas.microsoft.com/office/drawing/2014/main" val="10005"/>
                  </a:ext>
                </a:extLst>
              </a:tr>
            </a:tbl>
          </a:graphicData>
        </a:graphic>
      </p:graphicFrame>
      <p:sp>
        <p:nvSpPr>
          <p:cNvPr id="5" name="Rectangle 1"/>
          <p:cNvSpPr>
            <a:spLocks noChangeArrowheads="1"/>
          </p:cNvSpPr>
          <p:nvPr/>
        </p:nvSpPr>
        <p:spPr bwMode="auto">
          <a:xfrm>
            <a:off x="381000" y="1643391"/>
            <a:ext cx="621625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TABLE 1 Geometric properties and Mesh details used in FEM modeling</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7441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Finite Element Analysis</a:t>
            </a:r>
          </a:p>
        </p:txBody>
      </p:sp>
      <p:sp>
        <p:nvSpPr>
          <p:cNvPr id="5" name="Rectangle 1"/>
          <p:cNvSpPr>
            <a:spLocks noChangeArrowheads="1"/>
          </p:cNvSpPr>
          <p:nvPr/>
        </p:nvSpPr>
        <p:spPr bwMode="auto">
          <a:xfrm>
            <a:off x="381000" y="1751112"/>
            <a:ext cx="45170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400" b="1" dirty="0">
                <a:latin typeface="Arial" panose="020B0604020202020204" pitchFamily="34" charset="0"/>
                <a:ea typeface="Calibri" panose="020F0502020204030204" pitchFamily="34" charset="0"/>
                <a:cs typeface="Arial" panose="020B0604020202020204" pitchFamily="34" charset="0"/>
              </a:rPr>
              <a:t>TABLE 2 Material properties used in FEM modeling</a:t>
            </a:r>
          </a:p>
        </p:txBody>
      </p:sp>
      <p:graphicFrame>
        <p:nvGraphicFramePr>
          <p:cNvPr id="7" name="Table 6"/>
          <p:cNvGraphicFramePr>
            <a:graphicFrameLocks noGrp="1"/>
          </p:cNvGraphicFramePr>
          <p:nvPr>
            <p:extLst>
              <p:ext uri="{D42A27DB-BD31-4B8C-83A1-F6EECF244321}">
                <p14:modId xmlns:p14="http://schemas.microsoft.com/office/powerpoint/2010/main" val="1658039461"/>
              </p:ext>
            </p:extLst>
          </p:nvPr>
        </p:nvGraphicFramePr>
        <p:xfrm>
          <a:off x="457200" y="2209800"/>
          <a:ext cx="7818120" cy="2133599"/>
        </p:xfrm>
        <a:graphic>
          <a:graphicData uri="http://schemas.openxmlformats.org/drawingml/2006/table">
            <a:tbl>
              <a:tblPr firstRow="1" firstCol="1" bandRow="1">
                <a:tableStyleId>{5C22544A-7EE6-4342-B048-85BDC9FD1C3A}</a:tableStyleId>
              </a:tblPr>
              <a:tblGrid>
                <a:gridCol w="3984235">
                  <a:extLst>
                    <a:ext uri="{9D8B030D-6E8A-4147-A177-3AD203B41FA5}">
                      <a16:colId xmlns:a16="http://schemas.microsoft.com/office/drawing/2014/main" val="20000"/>
                    </a:ext>
                  </a:extLst>
                </a:gridCol>
                <a:gridCol w="1578659">
                  <a:extLst>
                    <a:ext uri="{9D8B030D-6E8A-4147-A177-3AD203B41FA5}">
                      <a16:colId xmlns:a16="http://schemas.microsoft.com/office/drawing/2014/main" val="20001"/>
                    </a:ext>
                  </a:extLst>
                </a:gridCol>
                <a:gridCol w="1202787">
                  <a:extLst>
                    <a:ext uri="{9D8B030D-6E8A-4147-A177-3AD203B41FA5}">
                      <a16:colId xmlns:a16="http://schemas.microsoft.com/office/drawing/2014/main" val="20002"/>
                    </a:ext>
                  </a:extLst>
                </a:gridCol>
                <a:gridCol w="1052439">
                  <a:extLst>
                    <a:ext uri="{9D8B030D-6E8A-4147-A177-3AD203B41FA5}">
                      <a16:colId xmlns:a16="http://schemas.microsoft.com/office/drawing/2014/main" val="20003"/>
                    </a:ext>
                  </a:extLst>
                </a:gridCol>
              </a:tblGrid>
              <a:tr h="415389">
                <a:tc>
                  <a:txBody>
                    <a:bodyPr/>
                    <a:lstStyle/>
                    <a:p>
                      <a:pPr marL="457200" marR="0">
                        <a:spcBef>
                          <a:spcPts val="0"/>
                        </a:spcBef>
                        <a:spcAft>
                          <a:spcPts val="800"/>
                        </a:spcAft>
                      </a:pPr>
                      <a:r>
                        <a:rPr lang="en-US" sz="1400" dirty="0">
                          <a:effectLst/>
                          <a:latin typeface="Arial" panose="020B0604020202020204" pitchFamily="34" charset="0"/>
                          <a:cs typeface="Arial" panose="020B0604020202020204" pitchFamily="34" charset="0"/>
                        </a:rPr>
                        <a:t> </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Cement Paste</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Aggregate</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Source</a:t>
                      </a:r>
                    </a:p>
                  </a:txBody>
                  <a:tcPr marL="68580" marR="68580" marT="0" marB="0"/>
                </a:tc>
                <a:extLst>
                  <a:ext uri="{0D108BD9-81ED-4DB2-BD59-A6C34878D82A}">
                    <a16:rowId xmlns:a16="http://schemas.microsoft.com/office/drawing/2014/main" val="10000"/>
                  </a:ext>
                </a:extLst>
              </a:tr>
              <a:tr h="415389">
                <a:tc>
                  <a:txBody>
                    <a:bodyPr/>
                    <a:lstStyle/>
                    <a:p>
                      <a:pPr>
                        <a:spcAft>
                          <a:spcPts val="800"/>
                        </a:spcAft>
                      </a:pPr>
                      <a:r>
                        <a:rPr lang="en-US" sz="1400" dirty="0">
                          <a:effectLst/>
                          <a:latin typeface="Arial" panose="020B0604020202020204" pitchFamily="34" charset="0"/>
                          <a:cs typeface="Arial" panose="020B0604020202020204" pitchFamily="34" charset="0"/>
                        </a:rPr>
                        <a:t>Diffusion Coefficient of ASR gel (m</a:t>
                      </a:r>
                      <a:r>
                        <a:rPr lang="en-US" sz="1400" baseline="30000" dirty="0">
                          <a:effectLst/>
                          <a:latin typeface="Arial" panose="020B0604020202020204" pitchFamily="34" charset="0"/>
                          <a:cs typeface="Arial" panose="020B0604020202020204" pitchFamily="34" charset="0"/>
                        </a:rPr>
                        <a:t>2</a:t>
                      </a:r>
                      <a:r>
                        <a:rPr lang="en-US" sz="1400" dirty="0">
                          <a:effectLst/>
                          <a:latin typeface="Arial" panose="020B0604020202020204" pitchFamily="34" charset="0"/>
                          <a:cs typeface="Arial" panose="020B0604020202020204" pitchFamily="34" charset="0"/>
                        </a:rPr>
                        <a:t>/s)</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1×10</a:t>
                      </a:r>
                      <a:r>
                        <a:rPr lang="en-US" sz="1400" baseline="30000">
                          <a:effectLst/>
                          <a:latin typeface="Arial" panose="020B0604020202020204" pitchFamily="34" charset="0"/>
                          <a:cs typeface="Arial" panose="020B0604020202020204" pitchFamily="34" charset="0"/>
                        </a:rPr>
                        <a:t>-10</a:t>
                      </a:r>
                      <a:endParaRPr lang="en-US" sz="1400">
                        <a:effectLst/>
                        <a:latin typeface="Arial" panose="020B0604020202020204" pitchFamily="34" charset="0"/>
                        <a:cs typeface="Arial" panose="020B0604020202020204" pitchFamily="34" charset="0"/>
                      </a:endParaRP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1×10</a:t>
                      </a:r>
                      <a:r>
                        <a:rPr lang="en-US" sz="1400" baseline="30000">
                          <a:effectLst/>
                          <a:latin typeface="Arial" panose="020B0604020202020204" pitchFamily="34" charset="0"/>
                          <a:cs typeface="Arial" panose="020B0604020202020204" pitchFamily="34" charset="0"/>
                        </a:rPr>
                        <a:t>-12</a:t>
                      </a:r>
                      <a:endParaRPr lang="en-US" sz="1400">
                        <a:effectLst/>
                        <a:latin typeface="Arial" panose="020B0604020202020204" pitchFamily="34" charset="0"/>
                        <a:cs typeface="Arial" panose="020B0604020202020204" pitchFamily="34" charset="0"/>
                      </a:endParaRPr>
                    </a:p>
                  </a:txBody>
                  <a:tcPr marL="68580" marR="68580" marT="0" marB="0"/>
                </a:tc>
                <a:tc>
                  <a:txBody>
                    <a:bodyPr/>
                    <a:lstStyle/>
                    <a:p>
                      <a:pPr>
                        <a:spcAft>
                          <a:spcPts val="800"/>
                        </a:spcAft>
                      </a:pPr>
                      <a:r>
                        <a:rPr lang="en-US" sz="1400" dirty="0">
                          <a:effectLst/>
                          <a:latin typeface="Arial" panose="020B0604020202020204" pitchFamily="34" charset="0"/>
                          <a:cs typeface="Arial" panose="020B0604020202020204" pitchFamily="34" charset="0"/>
                        </a:rPr>
                        <a:t>[7]</a:t>
                      </a:r>
                    </a:p>
                  </a:txBody>
                  <a:tcPr marL="68580" marR="68580" marT="0" marB="0"/>
                </a:tc>
                <a:extLst>
                  <a:ext uri="{0D108BD9-81ED-4DB2-BD59-A6C34878D82A}">
                    <a16:rowId xmlns:a16="http://schemas.microsoft.com/office/drawing/2014/main" val="10001"/>
                  </a:ext>
                </a:extLst>
              </a:tr>
              <a:tr h="415389">
                <a:tc>
                  <a:txBody>
                    <a:bodyPr/>
                    <a:lstStyle/>
                    <a:p>
                      <a:pPr>
                        <a:spcAft>
                          <a:spcPts val="800"/>
                        </a:spcAft>
                      </a:pPr>
                      <a:r>
                        <a:rPr lang="en-US" sz="1400" dirty="0">
                          <a:effectLst/>
                          <a:latin typeface="Arial" panose="020B0604020202020204" pitchFamily="34" charset="0"/>
                          <a:cs typeface="Arial" panose="020B0604020202020204" pitchFamily="34" charset="0"/>
                        </a:rPr>
                        <a:t>Young’s Modulus (Pa)</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5×10</a:t>
                      </a:r>
                      <a:r>
                        <a:rPr lang="en-US" sz="1400" baseline="30000">
                          <a:effectLst/>
                          <a:latin typeface="Arial" panose="020B0604020202020204" pitchFamily="34" charset="0"/>
                          <a:cs typeface="Arial" panose="020B0604020202020204" pitchFamily="34" charset="0"/>
                        </a:rPr>
                        <a:t>6</a:t>
                      </a:r>
                      <a:endParaRPr lang="en-US" sz="1400">
                        <a:effectLst/>
                        <a:latin typeface="Arial" panose="020B0604020202020204" pitchFamily="34" charset="0"/>
                        <a:cs typeface="Arial" panose="020B0604020202020204" pitchFamily="34" charset="0"/>
                      </a:endParaRP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60×10</a:t>
                      </a:r>
                      <a:r>
                        <a:rPr lang="en-US" sz="1400" baseline="30000">
                          <a:effectLst/>
                          <a:latin typeface="Arial" panose="020B0604020202020204" pitchFamily="34" charset="0"/>
                          <a:cs typeface="Arial" panose="020B0604020202020204" pitchFamily="34" charset="0"/>
                        </a:rPr>
                        <a:t>6</a:t>
                      </a:r>
                      <a:endParaRPr lang="en-US" sz="1400">
                        <a:effectLst/>
                        <a:latin typeface="Arial" panose="020B0604020202020204" pitchFamily="34" charset="0"/>
                        <a:cs typeface="Arial" panose="020B0604020202020204" pitchFamily="34" charset="0"/>
                      </a:endParaRPr>
                    </a:p>
                  </a:txBody>
                  <a:tcPr marL="68580" marR="68580" marT="0" marB="0"/>
                </a:tc>
                <a:tc rowSpan="3">
                  <a:txBody>
                    <a:bodyPr/>
                    <a:lstStyle/>
                    <a:p>
                      <a:pPr marL="457200" marR="0">
                        <a:spcBef>
                          <a:spcPts val="0"/>
                        </a:spcBef>
                        <a:spcAft>
                          <a:spcPts val="800"/>
                        </a:spcAft>
                      </a:pPr>
                      <a:r>
                        <a:rPr lang="en-US" sz="1400" dirty="0">
                          <a:effectLst/>
                          <a:latin typeface="Arial" panose="020B0604020202020204" pitchFamily="34" charset="0"/>
                          <a:cs typeface="Arial" panose="020B0604020202020204" pitchFamily="34" charset="0"/>
                        </a:rPr>
                        <a:t> </a:t>
                      </a:r>
                    </a:p>
                    <a:p>
                      <a:pPr>
                        <a:spcAft>
                          <a:spcPts val="800"/>
                        </a:spcAft>
                      </a:pPr>
                      <a:r>
                        <a:rPr lang="en-US" sz="1400" dirty="0">
                          <a:effectLst/>
                          <a:latin typeface="Arial" panose="020B0604020202020204" pitchFamily="34" charset="0"/>
                          <a:cs typeface="Arial" panose="020B0604020202020204" pitchFamily="34" charset="0"/>
                        </a:rPr>
                        <a:t>[9]</a:t>
                      </a:r>
                    </a:p>
                    <a:p>
                      <a:pPr marL="457200" marR="0">
                        <a:spcBef>
                          <a:spcPts val="0"/>
                        </a:spcBef>
                        <a:spcAft>
                          <a:spcPts val="800"/>
                        </a:spcAft>
                      </a:pPr>
                      <a:r>
                        <a:rPr lang="en-US" sz="1400" dirty="0">
                          <a:effectLst/>
                          <a:latin typeface="Arial" panose="020B0604020202020204" pitchFamily="34" charset="0"/>
                          <a:cs typeface="Arial" panose="020B0604020202020204" pitchFamily="34" charset="0"/>
                        </a:rPr>
                        <a:t> </a:t>
                      </a:r>
                    </a:p>
                  </a:txBody>
                  <a:tcPr marL="68580" marR="68580" marT="0" marB="0"/>
                </a:tc>
                <a:extLst>
                  <a:ext uri="{0D108BD9-81ED-4DB2-BD59-A6C34878D82A}">
                    <a16:rowId xmlns:a16="http://schemas.microsoft.com/office/drawing/2014/main" val="10002"/>
                  </a:ext>
                </a:extLst>
              </a:tr>
              <a:tr h="415389">
                <a:tc>
                  <a:txBody>
                    <a:bodyPr/>
                    <a:lstStyle/>
                    <a:p>
                      <a:pPr>
                        <a:spcAft>
                          <a:spcPts val="800"/>
                        </a:spcAft>
                      </a:pPr>
                      <a:r>
                        <a:rPr lang="en-US" sz="1400">
                          <a:effectLst/>
                          <a:latin typeface="Arial" panose="020B0604020202020204" pitchFamily="34" charset="0"/>
                          <a:cs typeface="Arial" panose="020B0604020202020204" pitchFamily="34" charset="0"/>
                        </a:rPr>
                        <a:t>Poisson’s Ratio (1)</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0.2</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0.25</a:t>
                      </a:r>
                    </a:p>
                  </a:txBody>
                  <a:tcPr marL="68580" marR="68580" marT="0" marB="0"/>
                </a:tc>
                <a:tc vMerge="1">
                  <a:txBody>
                    <a:bodyPr/>
                    <a:lstStyle/>
                    <a:p>
                      <a:endParaRPr lang="en-US"/>
                    </a:p>
                  </a:txBody>
                  <a:tcPr/>
                </a:tc>
                <a:extLst>
                  <a:ext uri="{0D108BD9-81ED-4DB2-BD59-A6C34878D82A}">
                    <a16:rowId xmlns:a16="http://schemas.microsoft.com/office/drawing/2014/main" val="10003"/>
                  </a:ext>
                </a:extLst>
              </a:tr>
              <a:tr h="472043">
                <a:tc>
                  <a:txBody>
                    <a:bodyPr/>
                    <a:lstStyle/>
                    <a:p>
                      <a:pPr>
                        <a:spcAft>
                          <a:spcPts val="800"/>
                        </a:spcAft>
                      </a:pPr>
                      <a:r>
                        <a:rPr lang="en-US" sz="1400" dirty="0">
                          <a:effectLst/>
                          <a:latin typeface="Arial" panose="020B0604020202020204" pitchFamily="34" charset="0"/>
                          <a:cs typeface="Arial" panose="020B0604020202020204" pitchFamily="34" charset="0"/>
                        </a:rPr>
                        <a:t>Density (kg/m</a:t>
                      </a:r>
                      <a:r>
                        <a:rPr lang="en-US" sz="1400" baseline="30000" dirty="0">
                          <a:effectLst/>
                          <a:latin typeface="Arial" panose="020B0604020202020204" pitchFamily="34" charset="0"/>
                          <a:cs typeface="Arial" panose="020B0604020202020204" pitchFamily="34" charset="0"/>
                        </a:rPr>
                        <a:t>3</a:t>
                      </a:r>
                      <a:r>
                        <a:rPr lang="en-US" sz="1400" dirty="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3150</a:t>
                      </a:r>
                    </a:p>
                  </a:txBody>
                  <a:tcPr marL="68580" marR="68580" marT="0" marB="0"/>
                </a:tc>
                <a:tc>
                  <a:txBody>
                    <a:bodyPr/>
                    <a:lstStyle/>
                    <a:p>
                      <a:pPr>
                        <a:spcAft>
                          <a:spcPts val="800"/>
                        </a:spcAft>
                      </a:pPr>
                      <a:r>
                        <a:rPr lang="en-US" sz="1400" dirty="0">
                          <a:effectLst/>
                          <a:latin typeface="Arial" panose="020B0604020202020204" pitchFamily="34" charset="0"/>
                          <a:cs typeface="Arial" panose="020B0604020202020204" pitchFamily="34" charset="0"/>
                        </a:rPr>
                        <a:t>2600</a:t>
                      </a:r>
                    </a:p>
                  </a:txBody>
                  <a:tcPr marL="68580" marR="68580" marT="0" marB="0"/>
                </a:tc>
                <a:tc vMerge="1">
                  <a:txBody>
                    <a:bodyPr/>
                    <a:lstStyle/>
                    <a:p>
                      <a:endParaRPr lang="en-US"/>
                    </a:p>
                  </a:txBody>
                  <a:tcPr/>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11828854"/>
              </p:ext>
            </p:extLst>
          </p:nvPr>
        </p:nvGraphicFramePr>
        <p:xfrm>
          <a:off x="457200" y="4343400"/>
          <a:ext cx="7833360" cy="533400"/>
        </p:xfrm>
        <a:graphic>
          <a:graphicData uri="http://schemas.openxmlformats.org/drawingml/2006/table">
            <a:tbl>
              <a:tblPr firstRow="1" firstCol="1" bandRow="1">
                <a:tableStyleId>{5C22544A-7EE6-4342-B048-85BDC9FD1C3A}</a:tableStyleId>
              </a:tblPr>
              <a:tblGrid>
                <a:gridCol w="4007765">
                  <a:extLst>
                    <a:ext uri="{9D8B030D-6E8A-4147-A177-3AD203B41FA5}">
                      <a16:colId xmlns:a16="http://schemas.microsoft.com/office/drawing/2014/main" val="20000"/>
                    </a:ext>
                  </a:extLst>
                </a:gridCol>
                <a:gridCol w="1565971">
                  <a:extLst>
                    <a:ext uri="{9D8B030D-6E8A-4147-A177-3AD203B41FA5}">
                      <a16:colId xmlns:a16="http://schemas.microsoft.com/office/drawing/2014/main" val="20001"/>
                    </a:ext>
                  </a:extLst>
                </a:gridCol>
                <a:gridCol w="1205133">
                  <a:extLst>
                    <a:ext uri="{9D8B030D-6E8A-4147-A177-3AD203B41FA5}">
                      <a16:colId xmlns:a16="http://schemas.microsoft.com/office/drawing/2014/main" val="20002"/>
                    </a:ext>
                  </a:extLst>
                </a:gridCol>
                <a:gridCol w="1054491">
                  <a:extLst>
                    <a:ext uri="{9D8B030D-6E8A-4147-A177-3AD203B41FA5}">
                      <a16:colId xmlns:a16="http://schemas.microsoft.com/office/drawing/2014/main" val="20003"/>
                    </a:ext>
                  </a:extLst>
                </a:gridCol>
              </a:tblGrid>
              <a:tr h="266700">
                <a:tc>
                  <a:txBody>
                    <a:bodyPr/>
                    <a:lstStyle/>
                    <a:p>
                      <a:pPr>
                        <a:spcAft>
                          <a:spcPts val="800"/>
                        </a:spcAft>
                      </a:pPr>
                      <a:r>
                        <a:rPr lang="en-US" sz="1400" dirty="0">
                          <a:effectLst/>
                          <a:latin typeface="Arial" panose="020B0604020202020204" pitchFamily="34" charset="0"/>
                          <a:cs typeface="Arial" panose="020B0604020202020204" pitchFamily="34" charset="0"/>
                        </a:rPr>
                        <a:t>Viscosity of water (</a:t>
                      </a:r>
                      <a:r>
                        <a:rPr lang="en-US" sz="1400" dirty="0" err="1">
                          <a:effectLst/>
                          <a:latin typeface="Arial" panose="020B0604020202020204" pitchFamily="34" charset="0"/>
                          <a:cs typeface="Arial" panose="020B0604020202020204" pitchFamily="34" charset="0"/>
                        </a:rPr>
                        <a:t>Pa.s</a:t>
                      </a:r>
                      <a:r>
                        <a:rPr lang="en-US" sz="1400" dirty="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dirty="0">
                          <a:effectLst/>
                          <a:latin typeface="Arial" panose="020B0604020202020204" pitchFamily="34" charset="0"/>
                          <a:cs typeface="Arial" panose="020B0604020202020204" pitchFamily="34" charset="0"/>
                        </a:rPr>
                        <a:t>8.9×10</a:t>
                      </a:r>
                      <a:r>
                        <a:rPr lang="en-US" sz="1400" baseline="30000" dirty="0">
                          <a:effectLst/>
                          <a:latin typeface="Arial" panose="020B0604020202020204" pitchFamily="34" charset="0"/>
                          <a:cs typeface="Arial" panose="020B0604020202020204" pitchFamily="34" charset="0"/>
                        </a:rPr>
                        <a:t>-4</a:t>
                      </a:r>
                      <a:endParaRPr lang="en-US" sz="1400" dirty="0">
                        <a:effectLst/>
                        <a:latin typeface="Arial" panose="020B0604020202020204" pitchFamily="34" charset="0"/>
                        <a:cs typeface="Arial" panose="020B0604020202020204" pitchFamily="34" charset="0"/>
                      </a:endParaRP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NA</a:t>
                      </a:r>
                    </a:p>
                  </a:txBody>
                  <a:tcPr marL="68580" marR="68580" marT="0" marB="0"/>
                </a:tc>
                <a:tc>
                  <a:txBody>
                    <a:bodyPr/>
                    <a:lstStyle/>
                    <a:p>
                      <a:pPr>
                        <a:spcAft>
                          <a:spcPts val="800"/>
                        </a:spcAft>
                      </a:pPr>
                      <a:r>
                        <a:rPr lang="en-US" sz="1400" u="sng" dirty="0">
                          <a:effectLst/>
                          <a:latin typeface="Arial" panose="020B0604020202020204" pitchFamily="34" charset="0"/>
                          <a:cs typeface="Arial" panose="020B0604020202020204" pitchFamily="34" charset="0"/>
                          <a:hlinkClick r:id="rId3"/>
                        </a:rPr>
                        <a:t>[10]</a:t>
                      </a:r>
                      <a:endParaRPr lang="en-US" sz="1400" dirty="0">
                        <a:effectLst/>
                        <a:latin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0000"/>
                  </a:ext>
                </a:extLst>
              </a:tr>
              <a:tr h="266700">
                <a:tc>
                  <a:txBody>
                    <a:bodyPr/>
                    <a:lstStyle/>
                    <a:p>
                      <a:pPr>
                        <a:spcAft>
                          <a:spcPts val="800"/>
                        </a:spcAft>
                      </a:pPr>
                      <a:r>
                        <a:rPr lang="en-US" sz="1400" dirty="0">
                          <a:effectLst/>
                          <a:latin typeface="Arial" panose="020B0604020202020204" pitchFamily="34" charset="0"/>
                          <a:cs typeface="Arial" panose="020B0604020202020204" pitchFamily="34" charset="0"/>
                        </a:rPr>
                        <a:t>Permeability (m</a:t>
                      </a:r>
                      <a:r>
                        <a:rPr lang="en-US" sz="1400" baseline="30000" dirty="0">
                          <a:effectLst/>
                          <a:latin typeface="Arial" panose="020B0604020202020204" pitchFamily="34" charset="0"/>
                          <a:cs typeface="Arial" panose="020B0604020202020204" pitchFamily="34" charset="0"/>
                        </a:rPr>
                        <a:t>2</a:t>
                      </a:r>
                      <a:r>
                        <a:rPr lang="en-US" sz="1400" dirty="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7.5×10</a:t>
                      </a:r>
                      <a:r>
                        <a:rPr lang="en-US" sz="1400" baseline="30000">
                          <a:effectLst/>
                          <a:latin typeface="Arial" panose="020B0604020202020204" pitchFamily="34" charset="0"/>
                          <a:cs typeface="Arial" panose="020B0604020202020204" pitchFamily="34" charset="0"/>
                        </a:rPr>
                        <a:t>-6</a:t>
                      </a:r>
                      <a:endParaRPr lang="en-US" sz="1400">
                        <a:effectLst/>
                        <a:latin typeface="Arial" panose="020B0604020202020204" pitchFamily="34" charset="0"/>
                        <a:cs typeface="Arial" panose="020B0604020202020204" pitchFamily="34" charset="0"/>
                      </a:endParaRPr>
                    </a:p>
                  </a:txBody>
                  <a:tcPr marL="68580" marR="68580" marT="0" marB="0"/>
                </a:tc>
                <a:tc>
                  <a:txBody>
                    <a:bodyPr/>
                    <a:lstStyle/>
                    <a:p>
                      <a:pPr>
                        <a:spcAft>
                          <a:spcPts val="800"/>
                        </a:spcAft>
                      </a:pPr>
                      <a:r>
                        <a:rPr lang="en-US" sz="1400" dirty="0">
                          <a:effectLst/>
                          <a:latin typeface="Arial" panose="020B0604020202020204" pitchFamily="34" charset="0"/>
                          <a:cs typeface="Arial" panose="020B0604020202020204" pitchFamily="34" charset="0"/>
                        </a:rPr>
                        <a:t>NA</a:t>
                      </a:r>
                    </a:p>
                  </a:txBody>
                  <a:tcPr marL="68580" marR="68580" marT="0" marB="0"/>
                </a:tc>
                <a:tc>
                  <a:txBody>
                    <a:bodyPr/>
                    <a:lstStyle/>
                    <a:p>
                      <a:pPr>
                        <a:spcAft>
                          <a:spcPts val="800"/>
                        </a:spcAft>
                      </a:pPr>
                      <a:r>
                        <a:rPr lang="en-US" sz="1400" dirty="0">
                          <a:effectLst/>
                          <a:latin typeface="Arial" panose="020B0604020202020204" pitchFamily="34" charset="0"/>
                          <a:cs typeface="Arial" panose="020B0604020202020204" pitchFamily="34" charset="0"/>
                        </a:rPr>
                        <a:t>Calibrated</a:t>
                      </a:r>
                    </a:p>
                  </a:txBody>
                  <a:tcPr marL="68580" marR="68580" marT="0" marB="0"/>
                </a:tc>
                <a:extLst>
                  <a:ext uri="{0D108BD9-81ED-4DB2-BD59-A6C34878D82A}">
                    <a16:rowId xmlns:a16="http://schemas.microsoft.com/office/drawing/2014/main" val="10001"/>
                  </a:ext>
                </a:extLst>
              </a:tr>
            </a:tbl>
          </a:graphicData>
        </a:graphic>
      </p:graphicFrame>
      <p:sp>
        <p:nvSpPr>
          <p:cNvPr id="9" name="Rectangle 8"/>
          <p:cNvSpPr/>
          <p:nvPr/>
        </p:nvSpPr>
        <p:spPr>
          <a:xfrm>
            <a:off x="304800" y="5486400"/>
            <a:ext cx="8382000" cy="784830"/>
          </a:xfrm>
          <a:prstGeom prst="rect">
            <a:avLst/>
          </a:prstGeom>
        </p:spPr>
        <p:txBody>
          <a:bodyPr wrap="square">
            <a:spAutoFit/>
          </a:bodyPr>
          <a:lstStyle/>
          <a:p>
            <a:r>
              <a:rPr lang="en-US" sz="900" dirty="0">
                <a:latin typeface="Garamond" panose="02020404030301010803" pitchFamily="18" charset="0"/>
              </a:rPr>
              <a:t>7. </a:t>
            </a:r>
            <a:r>
              <a:rPr lang="en-US" sz="900" dirty="0"/>
              <a:t>Balbo, F. A. N., G. A. </a:t>
            </a:r>
            <a:r>
              <a:rPr lang="en-US" sz="900" dirty="0" err="1"/>
              <a:t>Pianezzer</a:t>
            </a:r>
            <a:r>
              <a:rPr lang="en-US" sz="900" dirty="0"/>
              <a:t>, L. M. </a:t>
            </a:r>
            <a:r>
              <a:rPr lang="en-US" sz="900" dirty="0" err="1"/>
              <a:t>Gramani</a:t>
            </a:r>
            <a:r>
              <a:rPr lang="en-US" sz="900" dirty="0"/>
              <a:t>, E. </a:t>
            </a:r>
            <a:r>
              <a:rPr lang="en-US" sz="900" dirty="0" err="1"/>
              <a:t>Kaviski</a:t>
            </a:r>
            <a:r>
              <a:rPr lang="en-US" sz="900" dirty="0"/>
              <a:t>, and M. R. Teixeira. An Application to the Diffusion Equation in a Model for the Damage in Concrete Due to Alkali-Silica Reaction. Applied Mathematical Sciences, 2015. 9: 4135-4147.</a:t>
            </a:r>
          </a:p>
          <a:p>
            <a:r>
              <a:rPr lang="en-US" sz="900" dirty="0"/>
              <a:t>9. Pan, T., C. Chen, and Q. Yu. Three-Dimensional Micromechanical Modeling of Concrete Degradation Under </a:t>
            </a:r>
            <a:r>
              <a:rPr lang="en-US" sz="900" dirty="0" err="1"/>
              <a:t>Multiphysics</a:t>
            </a:r>
            <a:r>
              <a:rPr lang="en-US" sz="900" dirty="0"/>
              <a:t> Fields. </a:t>
            </a:r>
            <a:r>
              <a:rPr lang="en-US" sz="900" i="1" dirty="0"/>
              <a:t>Composite Structures,</a:t>
            </a:r>
            <a:r>
              <a:rPr lang="en-US" sz="900" dirty="0"/>
              <a:t> 2017. 175: 7-18.</a:t>
            </a:r>
          </a:p>
          <a:p>
            <a:r>
              <a:rPr lang="en-US" sz="900" dirty="0"/>
              <a:t>10. </a:t>
            </a:r>
            <a:r>
              <a:rPr lang="en-US" sz="900" dirty="0" err="1"/>
              <a:t>Korson</a:t>
            </a:r>
            <a:r>
              <a:rPr lang="en-US" sz="900" dirty="0"/>
              <a:t>, L. </a:t>
            </a:r>
            <a:r>
              <a:rPr lang="en-US" sz="900" dirty="0" err="1"/>
              <a:t>Drost</a:t>
            </a:r>
            <a:r>
              <a:rPr lang="en-US" sz="900" dirty="0"/>
              <a:t>-Hansen, W. and J. </a:t>
            </a:r>
            <a:r>
              <a:rPr lang="en-US" sz="900" dirty="0" err="1"/>
              <a:t>Millero</a:t>
            </a:r>
            <a:r>
              <a:rPr lang="en-US" sz="900" dirty="0"/>
              <a:t>, F. Viscosity of Water at Various Temperatures, Contribution No. 980 from the Institute of Marine Sciences, University of Miami, Miami, Florida 88149 (Received April 12, 1968).</a:t>
            </a:r>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2626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Finite Element Analysis</a:t>
            </a:r>
          </a:p>
        </p:txBody>
      </p:sp>
      <p:sp>
        <p:nvSpPr>
          <p:cNvPr id="5" name="Rectangle 1"/>
          <p:cNvSpPr>
            <a:spLocks noChangeArrowheads="1"/>
          </p:cNvSpPr>
          <p:nvPr/>
        </p:nvSpPr>
        <p:spPr bwMode="auto">
          <a:xfrm>
            <a:off x="381000" y="1751112"/>
            <a:ext cx="558947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400" b="1" dirty="0">
                <a:latin typeface="Arial" panose="020B0604020202020204" pitchFamily="34" charset="0"/>
                <a:ea typeface="Calibri" panose="020F0502020204030204" pitchFamily="34" charset="0"/>
                <a:cs typeface="Arial" panose="020B0604020202020204" pitchFamily="34" charset="0"/>
              </a:rPr>
              <a:t>TABLE 3 Initial and reference values used in numerical analysis</a:t>
            </a:r>
          </a:p>
        </p:txBody>
      </p:sp>
      <p:graphicFrame>
        <p:nvGraphicFramePr>
          <p:cNvPr id="10" name="Table 9"/>
          <p:cNvGraphicFramePr>
            <a:graphicFrameLocks noGrp="1"/>
          </p:cNvGraphicFramePr>
          <p:nvPr>
            <p:extLst>
              <p:ext uri="{D42A27DB-BD31-4B8C-83A1-F6EECF244321}">
                <p14:modId xmlns:p14="http://schemas.microsoft.com/office/powerpoint/2010/main" val="2186112990"/>
              </p:ext>
            </p:extLst>
          </p:nvPr>
        </p:nvGraphicFramePr>
        <p:xfrm>
          <a:off x="457200" y="2286000"/>
          <a:ext cx="8077200" cy="3428998"/>
        </p:xfrm>
        <a:graphic>
          <a:graphicData uri="http://schemas.openxmlformats.org/drawingml/2006/table">
            <a:tbl>
              <a:tblPr firstRow="1" firstCol="1" bandRow="1">
                <a:tableStyleId>{5C22544A-7EE6-4342-B048-85BDC9FD1C3A}</a:tableStyleId>
              </a:tblPr>
              <a:tblGrid>
                <a:gridCol w="4401986">
                  <a:extLst>
                    <a:ext uri="{9D8B030D-6E8A-4147-A177-3AD203B41FA5}">
                      <a16:colId xmlns:a16="http://schemas.microsoft.com/office/drawing/2014/main" val="20000"/>
                    </a:ext>
                  </a:extLst>
                </a:gridCol>
                <a:gridCol w="1205376">
                  <a:extLst>
                    <a:ext uri="{9D8B030D-6E8A-4147-A177-3AD203B41FA5}">
                      <a16:colId xmlns:a16="http://schemas.microsoft.com/office/drawing/2014/main" val="20001"/>
                    </a:ext>
                  </a:extLst>
                </a:gridCol>
                <a:gridCol w="1272341">
                  <a:extLst>
                    <a:ext uri="{9D8B030D-6E8A-4147-A177-3AD203B41FA5}">
                      <a16:colId xmlns:a16="http://schemas.microsoft.com/office/drawing/2014/main" val="20002"/>
                    </a:ext>
                  </a:extLst>
                </a:gridCol>
                <a:gridCol w="1197497">
                  <a:extLst>
                    <a:ext uri="{9D8B030D-6E8A-4147-A177-3AD203B41FA5}">
                      <a16:colId xmlns:a16="http://schemas.microsoft.com/office/drawing/2014/main" val="20003"/>
                    </a:ext>
                  </a:extLst>
                </a:gridCol>
              </a:tblGrid>
              <a:tr h="506278">
                <a:tc>
                  <a:txBody>
                    <a:bodyPr/>
                    <a:lstStyle/>
                    <a:p>
                      <a:pPr>
                        <a:spcAft>
                          <a:spcPts val="800"/>
                        </a:spcAft>
                      </a:pPr>
                      <a:r>
                        <a:rPr lang="en-US" sz="1400" dirty="0">
                          <a:effectLst/>
                          <a:latin typeface="Arial" panose="020B0604020202020204" pitchFamily="34" charset="0"/>
                          <a:cs typeface="Arial" panose="020B0604020202020204" pitchFamily="34" charset="0"/>
                        </a:rPr>
                        <a:t>Details</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Cement Paste</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Aggregate</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Source</a:t>
                      </a:r>
                    </a:p>
                  </a:txBody>
                  <a:tcPr marL="68580" marR="68580" marT="0" marB="0"/>
                </a:tc>
                <a:extLst>
                  <a:ext uri="{0D108BD9-81ED-4DB2-BD59-A6C34878D82A}">
                    <a16:rowId xmlns:a16="http://schemas.microsoft.com/office/drawing/2014/main" val="10000"/>
                  </a:ext>
                </a:extLst>
              </a:tr>
              <a:tr h="262716">
                <a:tc>
                  <a:txBody>
                    <a:bodyPr/>
                    <a:lstStyle/>
                    <a:p>
                      <a:pPr>
                        <a:spcAft>
                          <a:spcPts val="800"/>
                        </a:spcAft>
                      </a:pPr>
                      <a:r>
                        <a:rPr lang="en-US" sz="1400">
                          <a:effectLst/>
                          <a:latin typeface="Arial" panose="020B0604020202020204" pitchFamily="34" charset="0"/>
                          <a:cs typeface="Arial" panose="020B0604020202020204" pitchFamily="34" charset="0"/>
                        </a:rPr>
                        <a:t>Initial concentration of Siloxane (mol/m</a:t>
                      </a:r>
                      <a:r>
                        <a:rPr lang="en-US" sz="1400" baseline="30000">
                          <a:effectLst/>
                          <a:latin typeface="Arial" panose="020B0604020202020204" pitchFamily="34" charset="0"/>
                          <a:cs typeface="Arial" panose="020B0604020202020204" pitchFamily="34" charset="0"/>
                        </a:rPr>
                        <a:t>3</a:t>
                      </a:r>
                      <a:r>
                        <a:rPr lang="en-US" sz="140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1</a:t>
                      </a:r>
                    </a:p>
                  </a:txBody>
                  <a:tcPr marL="68580" marR="68580" marT="0" marB="0"/>
                </a:tc>
                <a:tc rowSpan="11">
                  <a:txBody>
                    <a:bodyPr/>
                    <a:lstStyle/>
                    <a:p>
                      <a:pPr algn="ctr">
                        <a:spcAft>
                          <a:spcPts val="800"/>
                        </a:spcAft>
                      </a:pPr>
                      <a:r>
                        <a:rPr lang="en-US" sz="1400" dirty="0">
                          <a:effectLst/>
                          <a:latin typeface="Arial" panose="020B0604020202020204" pitchFamily="34" charset="0"/>
                          <a:cs typeface="Arial" panose="020B0604020202020204" pitchFamily="34" charset="0"/>
                        </a:rPr>
                        <a:t> </a:t>
                      </a:r>
                    </a:p>
                    <a:p>
                      <a:pPr>
                        <a:spcAft>
                          <a:spcPts val="800"/>
                        </a:spcAft>
                      </a:pPr>
                      <a:r>
                        <a:rPr lang="en-US" sz="1400" dirty="0">
                          <a:effectLst/>
                          <a:latin typeface="Arial" panose="020B0604020202020204" pitchFamily="34" charset="0"/>
                          <a:cs typeface="Arial" panose="020B0604020202020204" pitchFamily="34" charset="0"/>
                        </a:rPr>
                        <a:t> </a:t>
                      </a:r>
                    </a:p>
                    <a:p>
                      <a:pPr>
                        <a:spcAft>
                          <a:spcPts val="800"/>
                        </a:spcAft>
                      </a:pPr>
                      <a:r>
                        <a:rPr lang="en-US" sz="1400" dirty="0">
                          <a:effectLst/>
                          <a:latin typeface="Arial" panose="020B0604020202020204" pitchFamily="34" charset="0"/>
                          <a:cs typeface="Arial" panose="020B0604020202020204" pitchFamily="34" charset="0"/>
                        </a:rPr>
                        <a:t> </a:t>
                      </a:r>
                    </a:p>
                    <a:p>
                      <a:pPr>
                        <a:spcAft>
                          <a:spcPts val="800"/>
                        </a:spcAft>
                      </a:pPr>
                      <a:r>
                        <a:rPr lang="en-US" sz="1400" dirty="0">
                          <a:effectLst/>
                          <a:latin typeface="Arial" panose="020B0604020202020204" pitchFamily="34" charset="0"/>
                          <a:cs typeface="Arial" panose="020B0604020202020204" pitchFamily="34" charset="0"/>
                        </a:rPr>
                        <a:t> </a:t>
                      </a:r>
                    </a:p>
                    <a:p>
                      <a:pPr>
                        <a:spcAft>
                          <a:spcPts val="800"/>
                        </a:spcAft>
                      </a:pPr>
                      <a:r>
                        <a:rPr lang="en-US" sz="1400" dirty="0">
                          <a:effectLst/>
                          <a:latin typeface="Arial" panose="020B0604020202020204" pitchFamily="34" charset="0"/>
                          <a:cs typeface="Arial" panose="020B0604020202020204" pitchFamily="34" charset="0"/>
                        </a:rPr>
                        <a:t> </a:t>
                      </a:r>
                    </a:p>
                    <a:p>
                      <a:pPr>
                        <a:spcAft>
                          <a:spcPts val="800"/>
                        </a:spcAft>
                      </a:pPr>
                      <a:r>
                        <a:rPr lang="en-US" sz="1400" dirty="0">
                          <a:effectLst/>
                          <a:latin typeface="Arial" panose="020B0604020202020204" pitchFamily="34" charset="0"/>
                          <a:cs typeface="Arial" panose="020B0604020202020204" pitchFamily="34" charset="0"/>
                        </a:rPr>
                        <a:t> </a:t>
                      </a:r>
                    </a:p>
                    <a:p>
                      <a:pPr>
                        <a:spcAft>
                          <a:spcPts val="800"/>
                        </a:spcAft>
                      </a:pPr>
                      <a:r>
                        <a:rPr lang="en-US" sz="1400" dirty="0">
                          <a:effectLst/>
                          <a:latin typeface="Arial" panose="020B0604020202020204" pitchFamily="34" charset="0"/>
                          <a:cs typeface="Arial" panose="020B0604020202020204" pitchFamily="34" charset="0"/>
                        </a:rPr>
                        <a:t>Calibrated</a:t>
                      </a:r>
                    </a:p>
                  </a:txBody>
                  <a:tcPr marL="68580" marR="68580" marT="0" marB="0"/>
                </a:tc>
                <a:extLst>
                  <a:ext uri="{0D108BD9-81ED-4DB2-BD59-A6C34878D82A}">
                    <a16:rowId xmlns:a16="http://schemas.microsoft.com/office/drawing/2014/main" val="10001"/>
                  </a:ext>
                </a:extLst>
              </a:tr>
              <a:tr h="268190">
                <a:tc>
                  <a:txBody>
                    <a:bodyPr/>
                    <a:lstStyle/>
                    <a:p>
                      <a:pPr>
                        <a:spcAft>
                          <a:spcPts val="800"/>
                        </a:spcAft>
                      </a:pPr>
                      <a:r>
                        <a:rPr lang="en-US" sz="1400">
                          <a:effectLst/>
                          <a:latin typeface="Arial" panose="020B0604020202020204" pitchFamily="34" charset="0"/>
                          <a:cs typeface="Arial" panose="020B0604020202020204" pitchFamily="34" charset="0"/>
                        </a:rPr>
                        <a:t>Initial concentration of ROH (mol/m</a:t>
                      </a:r>
                      <a:r>
                        <a:rPr lang="en-US" sz="1400" baseline="30000">
                          <a:effectLst/>
                          <a:latin typeface="Arial" panose="020B0604020202020204" pitchFamily="34" charset="0"/>
                          <a:cs typeface="Arial" panose="020B0604020202020204" pitchFamily="34" charset="0"/>
                        </a:rPr>
                        <a:t>3</a:t>
                      </a:r>
                      <a:r>
                        <a:rPr lang="en-US" sz="140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1.2; 2.5</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2"/>
                  </a:ext>
                </a:extLst>
              </a:tr>
              <a:tr h="262716">
                <a:tc>
                  <a:txBody>
                    <a:bodyPr/>
                    <a:lstStyle/>
                    <a:p>
                      <a:pPr>
                        <a:spcAft>
                          <a:spcPts val="800"/>
                        </a:spcAft>
                      </a:pPr>
                      <a:r>
                        <a:rPr lang="en-US" sz="1400">
                          <a:effectLst/>
                          <a:latin typeface="Arial" panose="020B0604020202020204" pitchFamily="34" charset="0"/>
                          <a:cs typeface="Arial" panose="020B0604020202020204" pitchFamily="34" charset="0"/>
                        </a:rPr>
                        <a:t>Initial concentration of H</a:t>
                      </a:r>
                      <a:r>
                        <a:rPr lang="en-US" sz="1400" baseline="-25000">
                          <a:effectLst/>
                          <a:latin typeface="Arial" panose="020B0604020202020204" pitchFamily="34" charset="0"/>
                          <a:cs typeface="Arial" panose="020B0604020202020204" pitchFamily="34" charset="0"/>
                        </a:rPr>
                        <a:t>2</a:t>
                      </a:r>
                      <a:r>
                        <a:rPr lang="en-US" sz="1400">
                          <a:effectLst/>
                          <a:latin typeface="Arial" panose="020B0604020202020204" pitchFamily="34" charset="0"/>
                          <a:cs typeface="Arial" panose="020B0604020202020204" pitchFamily="34" charset="0"/>
                        </a:rPr>
                        <a:t>O (mol/m</a:t>
                      </a:r>
                      <a:r>
                        <a:rPr lang="en-US" sz="1400" baseline="30000">
                          <a:effectLst/>
                          <a:latin typeface="Arial" panose="020B0604020202020204" pitchFamily="34" charset="0"/>
                          <a:cs typeface="Arial" panose="020B0604020202020204" pitchFamily="34" charset="0"/>
                        </a:rPr>
                        <a:t>3</a:t>
                      </a:r>
                      <a:r>
                        <a:rPr lang="en-US" sz="140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2</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3"/>
                  </a:ext>
                </a:extLst>
              </a:tr>
              <a:tr h="268190">
                <a:tc>
                  <a:txBody>
                    <a:bodyPr/>
                    <a:lstStyle/>
                    <a:p>
                      <a:pPr>
                        <a:spcAft>
                          <a:spcPts val="800"/>
                        </a:spcAft>
                      </a:pPr>
                      <a:r>
                        <a:rPr lang="en-US" sz="1400">
                          <a:effectLst/>
                          <a:latin typeface="Arial" panose="020B0604020202020204" pitchFamily="34" charset="0"/>
                          <a:cs typeface="Arial" panose="020B0604020202020204" pitchFamily="34" charset="0"/>
                        </a:rPr>
                        <a:t>Initial concentration of Silanol (mol/m</a:t>
                      </a:r>
                      <a:r>
                        <a:rPr lang="en-US" sz="1400" baseline="30000">
                          <a:effectLst/>
                          <a:latin typeface="Arial" panose="020B0604020202020204" pitchFamily="34" charset="0"/>
                          <a:cs typeface="Arial" panose="020B0604020202020204" pitchFamily="34" charset="0"/>
                        </a:rPr>
                        <a:t>3</a:t>
                      </a:r>
                      <a:r>
                        <a:rPr lang="en-US" sz="140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4"/>
                  </a:ext>
                </a:extLst>
              </a:tr>
              <a:tr h="262716">
                <a:tc>
                  <a:txBody>
                    <a:bodyPr/>
                    <a:lstStyle/>
                    <a:p>
                      <a:pPr>
                        <a:spcAft>
                          <a:spcPts val="800"/>
                        </a:spcAft>
                      </a:pPr>
                      <a:r>
                        <a:rPr lang="en-US" sz="1400">
                          <a:effectLst/>
                          <a:latin typeface="Arial" panose="020B0604020202020204" pitchFamily="34" charset="0"/>
                          <a:cs typeface="Arial" panose="020B0604020202020204" pitchFamily="34" charset="0"/>
                        </a:rPr>
                        <a:t>Initial concentration of ASR gel (mol/m</a:t>
                      </a:r>
                      <a:r>
                        <a:rPr lang="en-US" sz="1400" baseline="30000">
                          <a:effectLst/>
                          <a:latin typeface="Arial" panose="020B0604020202020204" pitchFamily="34" charset="0"/>
                          <a:cs typeface="Arial" panose="020B0604020202020204" pitchFamily="34" charset="0"/>
                        </a:rPr>
                        <a:t>3</a:t>
                      </a:r>
                      <a:r>
                        <a:rPr lang="en-US" sz="140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5"/>
                  </a:ext>
                </a:extLst>
              </a:tr>
              <a:tr h="268190">
                <a:tc>
                  <a:txBody>
                    <a:bodyPr/>
                    <a:lstStyle/>
                    <a:p>
                      <a:pPr>
                        <a:spcAft>
                          <a:spcPts val="800"/>
                        </a:spcAft>
                      </a:pPr>
                      <a:r>
                        <a:rPr lang="en-US" sz="1400" dirty="0">
                          <a:effectLst/>
                          <a:latin typeface="Arial" panose="020B0604020202020204" pitchFamily="34" charset="0"/>
                          <a:cs typeface="Arial" panose="020B0604020202020204" pitchFamily="34" charset="0"/>
                        </a:rPr>
                        <a:t>Initial concentration of expanded ASR gel (</a:t>
                      </a:r>
                      <a:r>
                        <a:rPr lang="en-US" sz="1400" dirty="0" err="1">
                          <a:effectLst/>
                          <a:latin typeface="Arial" panose="020B0604020202020204" pitchFamily="34" charset="0"/>
                          <a:cs typeface="Arial" panose="020B0604020202020204" pitchFamily="34" charset="0"/>
                        </a:rPr>
                        <a:t>mol</a:t>
                      </a:r>
                      <a:r>
                        <a:rPr lang="en-US" sz="1400" dirty="0">
                          <a:effectLst/>
                          <a:latin typeface="Arial" panose="020B0604020202020204" pitchFamily="34" charset="0"/>
                          <a:cs typeface="Arial" panose="020B0604020202020204" pitchFamily="34" charset="0"/>
                        </a:rPr>
                        <a:t>/m</a:t>
                      </a:r>
                      <a:r>
                        <a:rPr lang="en-US" sz="1400" baseline="30000" dirty="0">
                          <a:effectLst/>
                          <a:latin typeface="Arial" panose="020B0604020202020204" pitchFamily="34" charset="0"/>
                          <a:cs typeface="Arial" panose="020B0604020202020204" pitchFamily="34" charset="0"/>
                        </a:rPr>
                        <a:t>3</a:t>
                      </a:r>
                      <a:r>
                        <a:rPr lang="en-US" sz="1400" dirty="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6"/>
                  </a:ext>
                </a:extLst>
              </a:tr>
              <a:tr h="268190">
                <a:tc>
                  <a:txBody>
                    <a:bodyPr/>
                    <a:lstStyle/>
                    <a:p>
                      <a:pPr>
                        <a:spcAft>
                          <a:spcPts val="800"/>
                        </a:spcAft>
                      </a:pPr>
                      <a:r>
                        <a:rPr lang="en-US" sz="1400" dirty="0">
                          <a:effectLst/>
                          <a:latin typeface="Arial" panose="020B0604020202020204" pitchFamily="34" charset="0"/>
                          <a:cs typeface="Arial" panose="020B0604020202020204" pitchFamily="34" charset="0"/>
                        </a:rPr>
                        <a:t>Velocity field at X direction (m/s)</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7"/>
                  </a:ext>
                </a:extLst>
              </a:tr>
              <a:tr h="262716">
                <a:tc>
                  <a:txBody>
                    <a:bodyPr/>
                    <a:lstStyle/>
                    <a:p>
                      <a:pPr>
                        <a:spcAft>
                          <a:spcPts val="800"/>
                        </a:spcAft>
                      </a:pPr>
                      <a:r>
                        <a:rPr lang="en-US" sz="1400">
                          <a:effectLst/>
                          <a:latin typeface="Arial" panose="020B0604020202020204" pitchFamily="34" charset="0"/>
                          <a:cs typeface="Arial" panose="020B0604020202020204" pitchFamily="34" charset="0"/>
                        </a:rPr>
                        <a:t>Velocity field at Y direction (m/s)</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8"/>
                  </a:ext>
                </a:extLst>
              </a:tr>
              <a:tr h="268190">
                <a:tc>
                  <a:txBody>
                    <a:bodyPr/>
                    <a:lstStyle/>
                    <a:p>
                      <a:pPr>
                        <a:spcAft>
                          <a:spcPts val="800"/>
                        </a:spcAft>
                      </a:pPr>
                      <a:r>
                        <a:rPr lang="en-US" sz="1400">
                          <a:effectLst/>
                          <a:latin typeface="Arial" panose="020B0604020202020204" pitchFamily="34" charset="0"/>
                          <a:cs typeface="Arial" panose="020B0604020202020204" pitchFamily="34" charset="0"/>
                        </a:rPr>
                        <a:t>Velocity field at Z direction (m/s)</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9"/>
                  </a:ext>
                </a:extLst>
              </a:tr>
              <a:tr h="262716">
                <a:tc>
                  <a:txBody>
                    <a:bodyPr/>
                    <a:lstStyle/>
                    <a:p>
                      <a:pPr>
                        <a:spcAft>
                          <a:spcPts val="800"/>
                        </a:spcAft>
                      </a:pPr>
                      <a:r>
                        <a:rPr lang="en-US" sz="1400">
                          <a:effectLst/>
                          <a:latin typeface="Arial" panose="020B0604020202020204" pitchFamily="34" charset="0"/>
                          <a:cs typeface="Arial" panose="020B0604020202020204" pitchFamily="34" charset="0"/>
                        </a:rPr>
                        <a:t>Initial pressure (atm)</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1</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1</a:t>
                      </a:r>
                    </a:p>
                  </a:txBody>
                  <a:tcPr marL="68580" marR="68580" marT="0" marB="0"/>
                </a:tc>
                <a:tc vMerge="1">
                  <a:txBody>
                    <a:bodyPr/>
                    <a:lstStyle/>
                    <a:p>
                      <a:endParaRPr lang="en-US"/>
                    </a:p>
                  </a:txBody>
                  <a:tcPr/>
                </a:tc>
                <a:extLst>
                  <a:ext uri="{0D108BD9-81ED-4DB2-BD59-A6C34878D82A}">
                    <a16:rowId xmlns:a16="http://schemas.microsoft.com/office/drawing/2014/main" val="10010"/>
                  </a:ext>
                </a:extLst>
              </a:tr>
              <a:tr h="268190">
                <a:tc>
                  <a:txBody>
                    <a:bodyPr/>
                    <a:lstStyle/>
                    <a:p>
                      <a:pPr>
                        <a:spcAft>
                          <a:spcPts val="800"/>
                        </a:spcAft>
                      </a:pPr>
                      <a:r>
                        <a:rPr lang="en-US" sz="1400">
                          <a:effectLst/>
                          <a:latin typeface="Arial" panose="020B0604020202020204" pitchFamily="34" charset="0"/>
                          <a:cs typeface="Arial" panose="020B0604020202020204" pitchFamily="34" charset="0"/>
                        </a:rPr>
                        <a:t>Reference pressure (atm)</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1</a:t>
                      </a:r>
                    </a:p>
                  </a:txBody>
                  <a:tcPr marL="68580" marR="68580" marT="0" marB="0"/>
                </a:tc>
                <a:tc>
                  <a:txBody>
                    <a:bodyPr/>
                    <a:lstStyle/>
                    <a:p>
                      <a:pPr>
                        <a:spcAft>
                          <a:spcPts val="800"/>
                        </a:spcAft>
                      </a:pPr>
                      <a:r>
                        <a:rPr lang="en-US" sz="1400" dirty="0">
                          <a:effectLst/>
                          <a:latin typeface="Arial" panose="020B0604020202020204" pitchFamily="34" charset="0"/>
                          <a:cs typeface="Arial" panose="020B0604020202020204" pitchFamily="34" charset="0"/>
                        </a:rPr>
                        <a:t>1</a:t>
                      </a:r>
                    </a:p>
                  </a:txBody>
                  <a:tcPr marL="68580" marR="68580" marT="0" marB="0"/>
                </a:tc>
                <a:tc vMerge="1">
                  <a:txBody>
                    <a:bodyPr/>
                    <a:lstStyle/>
                    <a:p>
                      <a:endParaRPr lang="en-US"/>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385133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Validation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600200"/>
                <a:ext cx="7780507" cy="4343400"/>
              </a:xfrm>
            </p:spPr>
            <p:txBody>
              <a:bodyPr>
                <a:noAutofit/>
              </a:bodyPr>
              <a:lstStyle/>
              <a:p>
                <a:r>
                  <a:rPr lang="en-US" sz="1800" dirty="0">
                    <a:latin typeface="Arial" panose="020B0604020202020204" pitchFamily="34" charset="0"/>
                    <a:cs typeface="Arial" panose="020B0604020202020204" pitchFamily="34" charset="0"/>
                  </a:rPr>
                  <a:t>Model was validated by comparing with available experimental data</a:t>
                </a:r>
                <a:r>
                  <a:rPr lang="en-US" sz="1800" baseline="30000" dirty="0">
                    <a:latin typeface="Arial" panose="020B0604020202020204" pitchFamily="34" charset="0"/>
                    <a:cs typeface="Arial" panose="020B0604020202020204" pitchFamily="34" charset="0"/>
                  </a:rPr>
                  <a:t>11</a:t>
                </a:r>
                <a:r>
                  <a:rPr lang="en-US" sz="1800" dirty="0">
                    <a:latin typeface="Arial" panose="020B0604020202020204" pitchFamily="34" charset="0"/>
                    <a:cs typeface="Arial" panose="020B0604020202020204" pitchFamily="34" charset="0"/>
                  </a:rPr>
                  <a:t>.</a:t>
                </a:r>
              </a:p>
              <a:p>
                <a:endParaRPr lang="en-US" sz="1800" dirty="0">
                  <a:latin typeface="Arial" panose="020B0604020202020204" pitchFamily="34" charset="0"/>
                  <a:cs typeface="Arial" panose="020B0604020202020204" pitchFamily="34" charset="0"/>
                </a:endParaRPr>
              </a:p>
              <a:p>
                <a:pPr marL="0" indent="0">
                  <a:buNone/>
                </a:pPr>
                <a:r>
                  <a:rPr lang="en-US" sz="1600" dirty="0" err="1">
                    <a:latin typeface="Arial" panose="020B0604020202020204" pitchFamily="34" charset="0"/>
                    <a:cs typeface="Arial" panose="020B0604020202020204" pitchFamily="34" charset="0"/>
                  </a:rPr>
                  <a:t>E</a:t>
                </a:r>
                <a:r>
                  <a:rPr lang="en-US" sz="1600" baseline="-25000" dirty="0" err="1">
                    <a:latin typeface="Arial" panose="020B0604020202020204" pitchFamily="34" charset="0"/>
                    <a:cs typeface="Arial" panose="020B0604020202020204" pitchFamily="34" charset="0"/>
                  </a:rPr>
                  <a:t>avg</a:t>
                </a:r>
                <a:r>
                  <a:rPr lang="en-US" sz="1600" dirty="0">
                    <a:latin typeface="Arial" panose="020B0604020202020204" pitchFamily="34" charset="0"/>
                    <a:cs typeface="Arial" panose="020B0604020202020204" pitchFamily="34" charset="0"/>
                  </a:rPr>
                  <a:t> =   100 × </a:t>
                </a:r>
                <a14:m>
                  <m:oMath xmlns:m="http://schemas.openxmlformats.org/officeDocument/2006/math">
                    <m:nary>
                      <m:naryPr>
                        <m:limLoc m:val="subSup"/>
                        <m:grow m:val="on"/>
                        <m:supHide m:val="on"/>
                        <m:ctrlPr>
                          <a:rPr lang="en-US" sz="1600" i="1">
                            <a:latin typeface="Cambria Math" panose="02040503050406030204" pitchFamily="18" charset="0"/>
                          </a:rPr>
                        </m:ctrlPr>
                      </m:naryPr>
                      <m:sub>
                        <m:r>
                          <m:rPr>
                            <m:sty m:val="p"/>
                          </m:rPr>
                          <a:rPr lang="en-US" sz="1600">
                            <a:latin typeface="Cambria Math" panose="02040503050406030204" pitchFamily="18" charset="0"/>
                          </a:rPr>
                          <m:t>A</m:t>
                        </m:r>
                      </m:sub>
                      <m:sup/>
                      <m:e>
                        <m:sSub>
                          <m:sSubPr>
                            <m:ctrlPr>
                              <a:rPr lang="en-US" sz="1600" i="1">
                                <a:latin typeface="Cambria Math" panose="02040503050406030204" pitchFamily="18" charset="0"/>
                              </a:rPr>
                            </m:ctrlPr>
                          </m:sSubPr>
                          <m:e>
                            <m:r>
                              <a:rPr lang="en-US" sz="1600" i="1">
                                <a:latin typeface="Cambria Math" panose="02040503050406030204" pitchFamily="18" charset="0"/>
                              </a:rPr>
                              <m:t>𝜀</m:t>
                            </m:r>
                          </m:e>
                          <m:sub>
                            <m:r>
                              <a:rPr lang="en-US" sz="1600" i="1">
                                <a:latin typeface="Cambria Math" panose="02040503050406030204" pitchFamily="18" charset="0"/>
                              </a:rPr>
                              <m:t>𝑔𝑒𝑙</m:t>
                            </m:r>
                          </m:sub>
                        </m:sSub>
                      </m:e>
                    </m:nary>
                    <m:f>
                      <m:fPr>
                        <m:ctrlPr>
                          <a:rPr lang="en-US" sz="1600" i="1">
                            <a:latin typeface="Cambria Math" panose="02040503050406030204" pitchFamily="18" charset="0"/>
                          </a:rPr>
                        </m:ctrlPr>
                      </m:fPr>
                      <m:num>
                        <m:r>
                          <m:rPr>
                            <m:sty m:val="p"/>
                          </m:rPr>
                          <a:rPr lang="en-US" sz="1600">
                            <a:latin typeface="Cambria Math" panose="02040503050406030204" pitchFamily="18" charset="0"/>
                          </a:rPr>
                          <m:t>dA</m:t>
                        </m:r>
                      </m:num>
                      <m:den>
                        <m:r>
                          <m:rPr>
                            <m:sty m:val="p"/>
                          </m:rPr>
                          <a:rPr lang="en-US" sz="1600">
                            <a:latin typeface="Cambria Math" panose="02040503050406030204" pitchFamily="18" charset="0"/>
                          </a:rPr>
                          <m:t>A</m:t>
                        </m:r>
                      </m:den>
                    </m:f>
                  </m:oMath>
                </a14:m>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600200"/>
                <a:ext cx="7780507" cy="4343400"/>
              </a:xfrm>
              <a:blipFill rotWithShape="0">
                <a:blip r:embed="rId3"/>
                <a:stretch>
                  <a:fillRect l="-470" t="-843"/>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2057400" y="2846467"/>
            <a:ext cx="4495800" cy="2735625"/>
          </a:xfrm>
          <a:prstGeom prst="rect">
            <a:avLst/>
          </a:prstGeom>
        </p:spPr>
      </p:pic>
      <p:sp>
        <p:nvSpPr>
          <p:cNvPr id="6" name="Rectangle 5"/>
          <p:cNvSpPr/>
          <p:nvPr/>
        </p:nvSpPr>
        <p:spPr>
          <a:xfrm>
            <a:off x="3200400" y="2277210"/>
            <a:ext cx="4572000" cy="584775"/>
          </a:xfrm>
          <a:prstGeom prst="rect">
            <a:avLst/>
          </a:prstGeom>
        </p:spPr>
        <p:txBody>
          <a:bodyPr>
            <a:spAutoFit/>
          </a:bodyPr>
          <a:lstStyle/>
          <a:p>
            <a:r>
              <a:rPr lang="en-US" sz="1600" dirty="0" err="1">
                <a:latin typeface="Arial" panose="020B0604020202020204" pitchFamily="34" charset="0"/>
                <a:cs typeface="Arial" panose="020B0604020202020204" pitchFamily="34" charset="0"/>
              </a:rPr>
              <a:t>E</a:t>
            </a:r>
            <a:r>
              <a:rPr lang="en-US" sz="1600" baseline="-25000" dirty="0" err="1">
                <a:latin typeface="Arial" panose="020B0604020202020204" pitchFamily="34" charset="0"/>
                <a:cs typeface="Arial" panose="020B0604020202020204" pitchFamily="34" charset="0"/>
              </a:rPr>
              <a:t>avg</a:t>
            </a:r>
            <a:r>
              <a:rPr lang="en-US" sz="1600" dirty="0">
                <a:latin typeface="Arial" panose="020B0604020202020204" pitchFamily="34" charset="0"/>
                <a:cs typeface="Arial" panose="020B0604020202020204" pitchFamily="34" charset="0"/>
              </a:rPr>
              <a:t> is percentage of average expansion,</a:t>
            </a:r>
          </a:p>
          <a:p>
            <a:r>
              <a:rPr lang="en-US" sz="1600" dirty="0">
                <a:latin typeface="Arial" panose="020B0604020202020204" pitchFamily="34" charset="0"/>
                <a:cs typeface="Arial" panose="020B0604020202020204" pitchFamily="34" charset="0"/>
              </a:rPr>
              <a:t> A means area of the domain.</a:t>
            </a:r>
          </a:p>
        </p:txBody>
      </p:sp>
      <p:sp>
        <p:nvSpPr>
          <p:cNvPr id="7" name="TextBox 6"/>
          <p:cNvSpPr txBox="1"/>
          <p:nvPr/>
        </p:nvSpPr>
        <p:spPr>
          <a:xfrm>
            <a:off x="1600200" y="5542738"/>
            <a:ext cx="6311190" cy="369332"/>
          </a:xfrm>
          <a:prstGeom prst="rect">
            <a:avLst/>
          </a:prstGeom>
          <a:noFill/>
        </p:spPr>
        <p:txBody>
          <a:bodyPr wrap="square" rtlCol="0">
            <a:spAutoFit/>
          </a:bodyPr>
          <a:lstStyle/>
          <a:p>
            <a:r>
              <a:rPr lang="en-US" dirty="0"/>
              <a:t>(a) case 4 (C/A: 0.5) </a:t>
            </a:r>
            <a:r>
              <a:rPr lang="en-US" dirty="0">
                <a:latin typeface="Arial" panose="020B0604020202020204" pitchFamily="34" charset="0"/>
                <a:cs typeface="Arial" panose="020B0604020202020204" pitchFamily="34" charset="0"/>
              </a:rPr>
              <a:t>ROH concentration of 0.8 (mole/m</a:t>
            </a:r>
            <a:r>
              <a:rPr lang="en-US" baseline="30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 </a:t>
            </a:r>
            <a:endParaRPr lang="en-US" dirty="0"/>
          </a:p>
        </p:txBody>
      </p:sp>
      <p:sp>
        <p:nvSpPr>
          <p:cNvPr id="8" name="Rectangle 7"/>
          <p:cNvSpPr/>
          <p:nvPr/>
        </p:nvSpPr>
        <p:spPr>
          <a:xfrm>
            <a:off x="457200" y="5943600"/>
            <a:ext cx="8382000" cy="369332"/>
          </a:xfrm>
          <a:prstGeom prst="rect">
            <a:avLst/>
          </a:prstGeom>
        </p:spPr>
        <p:txBody>
          <a:bodyPr wrap="square">
            <a:spAutoFit/>
          </a:bodyPr>
          <a:lstStyle/>
          <a:p>
            <a:r>
              <a:rPr lang="en-US" sz="900" dirty="0"/>
              <a:t>11. Ben </a:t>
            </a:r>
            <a:r>
              <a:rPr lang="en-US" sz="900" dirty="0" err="1"/>
              <a:t>Haha</a:t>
            </a:r>
            <a:r>
              <a:rPr lang="en-US" sz="900" dirty="0"/>
              <a:t>, M. Mechanical Effects of Alkali Silica Reaction in Concrete Studied by SEM-Image Analysis. Doctoral dissertation, </a:t>
            </a:r>
            <a:r>
              <a:rPr lang="en-US" sz="900" dirty="0" err="1"/>
              <a:t>École</a:t>
            </a:r>
            <a:r>
              <a:rPr lang="en-US" sz="900" dirty="0"/>
              <a:t> </a:t>
            </a:r>
            <a:r>
              <a:rPr lang="en-US" sz="900" dirty="0" err="1"/>
              <a:t>Polytechnique</a:t>
            </a:r>
            <a:r>
              <a:rPr lang="en-US" sz="900" dirty="0"/>
              <a:t> </a:t>
            </a:r>
            <a:r>
              <a:rPr lang="en-US" sz="900" dirty="0" err="1"/>
              <a:t>Fédérale</a:t>
            </a:r>
            <a:r>
              <a:rPr lang="en-US" sz="900" dirty="0"/>
              <a:t> de Lausanne. À La </a:t>
            </a:r>
            <a:r>
              <a:rPr lang="en-US" sz="900" dirty="0" err="1"/>
              <a:t>Faculté</a:t>
            </a:r>
            <a:r>
              <a:rPr lang="en-US" sz="900" dirty="0"/>
              <a:t> Sciences Et Techniques De </a:t>
            </a:r>
            <a:r>
              <a:rPr lang="en-US" sz="900" dirty="0" err="1"/>
              <a:t>L'ingénieur</a:t>
            </a:r>
            <a:r>
              <a:rPr lang="en-US" sz="900" dirty="0"/>
              <a:t>, France, 2006.</a:t>
            </a:r>
            <a:endParaRPr lang="en-US" sz="900" dirty="0">
              <a:latin typeface="Garamond" panose="02020404030301010803" pitchFamily="18" charset="0"/>
            </a:endParaRPr>
          </a:p>
        </p:txBody>
      </p:sp>
    </p:spTree>
    <p:extLst>
      <p:ext uri="{BB962C8B-B14F-4D97-AF65-F5344CB8AC3E}">
        <p14:creationId xmlns:p14="http://schemas.microsoft.com/office/powerpoint/2010/main" val="1761607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Concrete</a:t>
            </a:r>
          </a:p>
        </p:txBody>
      </p:sp>
      <p:sp>
        <p:nvSpPr>
          <p:cNvPr id="7" name="Content Placeholder 2"/>
          <p:cNvSpPr txBox="1">
            <a:spLocks/>
          </p:cNvSpPr>
          <p:nvPr/>
        </p:nvSpPr>
        <p:spPr>
          <a:xfrm>
            <a:off x="381000" y="1554162"/>
            <a:ext cx="4191000" cy="4525963"/>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b="1" dirty="0">
                <a:solidFill>
                  <a:srgbClr val="191917">
                    <a:lumMod val="90000"/>
                    <a:lumOff val="10000"/>
                  </a:srgbClr>
                </a:solidFill>
              </a:rPr>
              <a:t>Classification:</a:t>
            </a:r>
          </a:p>
          <a:p>
            <a:pPr>
              <a:buFont typeface="Wingdings" panose="05000000000000000000" pitchFamily="2" charset="2"/>
              <a:buChar char="Ø"/>
            </a:pPr>
            <a:r>
              <a:rPr lang="en-US" sz="1800" dirty="0">
                <a:solidFill>
                  <a:srgbClr val="191917">
                    <a:lumMod val="90000"/>
                    <a:lumOff val="10000"/>
                  </a:srgbClr>
                </a:solidFill>
              </a:rPr>
              <a:t>Composite Material</a:t>
            </a:r>
          </a:p>
          <a:p>
            <a:pPr marL="0" indent="0">
              <a:buFont typeface="Arial" pitchFamily="34" charset="0"/>
              <a:buNone/>
            </a:pPr>
            <a:r>
              <a:rPr lang="en-US" sz="2800" b="1" dirty="0">
                <a:solidFill>
                  <a:srgbClr val="191917">
                    <a:lumMod val="90000"/>
                    <a:lumOff val="10000"/>
                  </a:srgbClr>
                </a:solidFill>
              </a:rPr>
              <a:t>Composition</a:t>
            </a:r>
            <a:r>
              <a:rPr lang="en-US" sz="4000" b="1" dirty="0">
                <a:solidFill>
                  <a:srgbClr val="191917">
                    <a:lumMod val="90000"/>
                    <a:lumOff val="10000"/>
                  </a:srgbClr>
                </a:solidFill>
              </a:rPr>
              <a:t>:</a:t>
            </a:r>
          </a:p>
          <a:p>
            <a:pPr>
              <a:buFont typeface="Wingdings" panose="05000000000000000000" pitchFamily="2" charset="2"/>
              <a:buChar char="Ø"/>
            </a:pPr>
            <a:r>
              <a:rPr lang="en-US" sz="1800" dirty="0">
                <a:solidFill>
                  <a:srgbClr val="191917">
                    <a:lumMod val="90000"/>
                    <a:lumOff val="10000"/>
                  </a:srgbClr>
                </a:solidFill>
              </a:rPr>
              <a:t>Portland Cement &amp; Water</a:t>
            </a:r>
          </a:p>
          <a:p>
            <a:pPr>
              <a:buFont typeface="Wingdings" panose="05000000000000000000" pitchFamily="2" charset="2"/>
              <a:buChar char="Ø"/>
            </a:pPr>
            <a:r>
              <a:rPr lang="en-US" sz="1800" dirty="0">
                <a:solidFill>
                  <a:srgbClr val="191917">
                    <a:lumMod val="90000"/>
                    <a:lumOff val="10000"/>
                  </a:srgbClr>
                </a:solidFill>
              </a:rPr>
              <a:t>Fine &amp; Coarse Aggregate (i.e. Sand and Brick Chips)</a:t>
            </a:r>
          </a:p>
          <a:p>
            <a:pPr>
              <a:buFont typeface="Wingdings" panose="05000000000000000000" pitchFamily="2" charset="2"/>
              <a:buChar char="Ø"/>
            </a:pPr>
            <a:endParaRPr lang="en-US" sz="2800" b="1" dirty="0">
              <a:solidFill>
                <a:srgbClr val="191917">
                  <a:lumMod val="90000"/>
                  <a:lumOff val="10000"/>
                </a:srgbClr>
              </a:solidFill>
            </a:endParaRPr>
          </a:p>
          <a:p>
            <a:pPr marL="0" indent="0">
              <a:buFont typeface="Arial" pitchFamily="34" charset="0"/>
              <a:buNone/>
            </a:pPr>
            <a:r>
              <a:rPr lang="en-US" sz="2800" b="1" dirty="0">
                <a:solidFill>
                  <a:srgbClr val="191917">
                    <a:lumMod val="90000"/>
                    <a:lumOff val="10000"/>
                  </a:srgbClr>
                </a:solidFill>
              </a:rPr>
              <a:t>Organization:</a:t>
            </a:r>
          </a:p>
          <a:p>
            <a:pPr>
              <a:buFont typeface="Wingdings" panose="05000000000000000000" pitchFamily="2" charset="2"/>
              <a:buChar char="Ø"/>
            </a:pPr>
            <a:r>
              <a:rPr lang="en-US" sz="1800" dirty="0">
                <a:solidFill>
                  <a:srgbClr val="191917">
                    <a:lumMod val="90000"/>
                    <a:lumOff val="10000"/>
                  </a:srgbClr>
                </a:solidFill>
              </a:rPr>
              <a:t>Anisotropy: Different aggregate (CA) size.</a:t>
            </a:r>
          </a:p>
          <a:p>
            <a:pPr>
              <a:buFont typeface="Wingdings" panose="05000000000000000000" pitchFamily="2" charset="2"/>
              <a:buChar char="Ø"/>
            </a:pPr>
            <a:r>
              <a:rPr lang="en-US" sz="1800" dirty="0">
                <a:solidFill>
                  <a:srgbClr val="191917">
                    <a:lumMod val="90000"/>
                    <a:lumOff val="10000"/>
                  </a:srgbClr>
                </a:solidFill>
              </a:rPr>
              <a:t>Isotropic: For simplicity</a:t>
            </a:r>
          </a:p>
          <a:p>
            <a:pPr marL="0" indent="0" algn="just">
              <a:buFont typeface="Arial" pitchFamily="34" charset="0"/>
              <a:buNone/>
            </a:pPr>
            <a:endParaRPr lang="en-US" sz="1800" b="1" dirty="0">
              <a:solidFill>
                <a:srgbClr val="191917">
                  <a:lumMod val="90000"/>
                  <a:lumOff val="10000"/>
                </a:srgbClr>
              </a:solidFill>
            </a:endParaRPr>
          </a:p>
        </p:txBody>
      </p:sp>
      <p:sp>
        <p:nvSpPr>
          <p:cNvPr id="8" name="Content Placeholder 2"/>
          <p:cNvSpPr txBox="1">
            <a:spLocks/>
          </p:cNvSpPr>
          <p:nvPr/>
        </p:nvSpPr>
        <p:spPr>
          <a:xfrm>
            <a:off x="4876800" y="1547379"/>
            <a:ext cx="3962400" cy="4525963"/>
          </a:xfrm>
          <a:prstGeom prst="rect">
            <a:avLst/>
          </a:prstGeom>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b="1" dirty="0">
                <a:solidFill>
                  <a:srgbClr val="191917">
                    <a:lumMod val="90000"/>
                    <a:lumOff val="10000"/>
                  </a:srgbClr>
                </a:solidFill>
              </a:rPr>
              <a:t>Function:</a:t>
            </a:r>
          </a:p>
          <a:p>
            <a:pPr marL="0" indent="0">
              <a:buFont typeface="Arial" pitchFamily="34" charset="0"/>
              <a:buNone/>
            </a:pPr>
            <a:r>
              <a:rPr lang="en-US" sz="2000" b="1" u="sng" dirty="0">
                <a:solidFill>
                  <a:srgbClr val="191917">
                    <a:lumMod val="90000"/>
                    <a:lumOff val="10000"/>
                  </a:srgbClr>
                </a:solidFill>
              </a:rPr>
              <a:t>Qualitative:</a:t>
            </a:r>
          </a:p>
          <a:p>
            <a:pPr>
              <a:buFont typeface="Wingdings" panose="05000000000000000000" pitchFamily="2" charset="2"/>
              <a:buChar char="Ø"/>
            </a:pPr>
            <a:r>
              <a:rPr lang="en-US" sz="1800" dirty="0">
                <a:solidFill>
                  <a:srgbClr val="191917">
                    <a:lumMod val="90000"/>
                    <a:lumOff val="10000"/>
                  </a:srgbClr>
                </a:solidFill>
              </a:rPr>
              <a:t>Time dependency</a:t>
            </a:r>
          </a:p>
          <a:p>
            <a:pPr>
              <a:buFont typeface="Wingdings" panose="05000000000000000000" pitchFamily="2" charset="2"/>
              <a:buChar char="Ø"/>
            </a:pPr>
            <a:r>
              <a:rPr lang="en-US" sz="1800" dirty="0">
                <a:solidFill>
                  <a:srgbClr val="191917">
                    <a:lumMod val="90000"/>
                    <a:lumOff val="10000"/>
                  </a:srgbClr>
                </a:solidFill>
              </a:rPr>
              <a:t>Non-linearity</a:t>
            </a:r>
          </a:p>
          <a:p>
            <a:pPr>
              <a:buFont typeface="Wingdings" panose="05000000000000000000" pitchFamily="2" charset="2"/>
              <a:buChar char="Ø"/>
            </a:pPr>
            <a:r>
              <a:rPr lang="en-US" sz="1800" dirty="0">
                <a:solidFill>
                  <a:srgbClr val="191917">
                    <a:lumMod val="90000"/>
                    <a:lumOff val="10000"/>
                  </a:srgbClr>
                </a:solidFill>
              </a:rPr>
              <a:t>Elasticity</a:t>
            </a:r>
          </a:p>
          <a:p>
            <a:pPr>
              <a:buFont typeface="Wingdings" panose="05000000000000000000" pitchFamily="2" charset="2"/>
              <a:buChar char="Ø"/>
            </a:pPr>
            <a:r>
              <a:rPr lang="en-US" sz="1800" dirty="0">
                <a:solidFill>
                  <a:srgbClr val="191917">
                    <a:lumMod val="90000"/>
                    <a:lumOff val="10000"/>
                  </a:srgbClr>
                </a:solidFill>
              </a:rPr>
              <a:t>Plasticity</a:t>
            </a:r>
          </a:p>
          <a:p>
            <a:pPr>
              <a:buFont typeface="Wingdings" panose="05000000000000000000" pitchFamily="2" charset="2"/>
              <a:buChar char="Ø"/>
            </a:pPr>
            <a:r>
              <a:rPr lang="en-US" sz="1800" dirty="0">
                <a:solidFill>
                  <a:srgbClr val="191917">
                    <a:lumMod val="90000"/>
                    <a:lumOff val="10000"/>
                  </a:srgbClr>
                </a:solidFill>
              </a:rPr>
              <a:t>Creep &amp; Shrinkage</a:t>
            </a:r>
          </a:p>
          <a:p>
            <a:pPr>
              <a:buFont typeface="Wingdings" panose="05000000000000000000" pitchFamily="2" charset="2"/>
              <a:buChar char="Ø"/>
            </a:pPr>
            <a:r>
              <a:rPr lang="en-US" sz="1800" dirty="0">
                <a:solidFill>
                  <a:srgbClr val="191917">
                    <a:lumMod val="90000"/>
                    <a:lumOff val="10000"/>
                  </a:srgbClr>
                </a:solidFill>
              </a:rPr>
              <a:t>Viscoelasticity</a:t>
            </a:r>
          </a:p>
          <a:p>
            <a:pPr marL="0" indent="0">
              <a:buFont typeface="Arial" pitchFamily="34" charset="0"/>
              <a:buNone/>
            </a:pPr>
            <a:r>
              <a:rPr lang="en-US" sz="2000" b="1" u="sng" dirty="0">
                <a:solidFill>
                  <a:srgbClr val="191917">
                    <a:lumMod val="90000"/>
                    <a:lumOff val="10000"/>
                  </a:srgbClr>
                </a:solidFill>
              </a:rPr>
              <a:t>Quantitative</a:t>
            </a:r>
            <a:r>
              <a:rPr lang="en-US" sz="2200" b="1" baseline="30000" dirty="0">
                <a:solidFill>
                  <a:srgbClr val="191917">
                    <a:lumMod val="90000"/>
                    <a:lumOff val="10000"/>
                  </a:srgbClr>
                </a:solidFill>
              </a:rPr>
              <a:t>1</a:t>
            </a:r>
            <a:r>
              <a:rPr lang="en-US" sz="2000" b="1" u="sng" dirty="0">
                <a:solidFill>
                  <a:srgbClr val="191917">
                    <a:lumMod val="90000"/>
                    <a:lumOff val="10000"/>
                  </a:srgbClr>
                </a:solidFill>
              </a:rPr>
              <a:t>:</a:t>
            </a:r>
          </a:p>
          <a:p>
            <a:pPr>
              <a:buFont typeface="Wingdings" panose="05000000000000000000" pitchFamily="2" charset="2"/>
              <a:buChar char="Ø"/>
            </a:pPr>
            <a:r>
              <a:rPr lang="en-US" sz="1800" dirty="0">
                <a:solidFill>
                  <a:srgbClr val="191917">
                    <a:lumMod val="90000"/>
                    <a:lumOff val="10000"/>
                  </a:srgbClr>
                </a:solidFill>
              </a:rPr>
              <a:t>Density: 2240-2400 kg/m3</a:t>
            </a:r>
          </a:p>
          <a:p>
            <a:pPr>
              <a:buFont typeface="Wingdings" panose="05000000000000000000" pitchFamily="2" charset="2"/>
              <a:buChar char="Ø"/>
            </a:pPr>
            <a:r>
              <a:rPr lang="en-US" sz="1800" dirty="0">
                <a:solidFill>
                  <a:srgbClr val="191917">
                    <a:lumMod val="90000"/>
                    <a:lumOff val="10000"/>
                  </a:srgbClr>
                </a:solidFill>
              </a:rPr>
              <a:t>Compressive strength: 20-40 MPa</a:t>
            </a:r>
          </a:p>
          <a:p>
            <a:pPr>
              <a:buFont typeface="Wingdings" panose="05000000000000000000" pitchFamily="2" charset="2"/>
              <a:buChar char="Ø"/>
            </a:pPr>
            <a:r>
              <a:rPr lang="en-US" sz="1800" dirty="0">
                <a:solidFill>
                  <a:srgbClr val="191917">
                    <a:lumMod val="90000"/>
                    <a:lumOff val="10000"/>
                  </a:srgbClr>
                </a:solidFill>
              </a:rPr>
              <a:t>Tensile strength: 2-5 MPa</a:t>
            </a:r>
          </a:p>
          <a:p>
            <a:pPr>
              <a:buFont typeface="Wingdings" panose="05000000000000000000" pitchFamily="2" charset="2"/>
              <a:buChar char="Ø"/>
            </a:pPr>
            <a:r>
              <a:rPr lang="en-US" sz="1800" dirty="0">
                <a:solidFill>
                  <a:srgbClr val="191917">
                    <a:lumMod val="90000"/>
                    <a:lumOff val="10000"/>
                  </a:srgbClr>
                </a:solidFill>
              </a:rPr>
              <a:t>Modulus of Elasticity, E: 14-41 </a:t>
            </a:r>
            <a:r>
              <a:rPr lang="en-US" sz="1800" dirty="0" err="1">
                <a:solidFill>
                  <a:srgbClr val="191917">
                    <a:lumMod val="90000"/>
                    <a:lumOff val="10000"/>
                  </a:srgbClr>
                </a:solidFill>
              </a:rPr>
              <a:t>GPa</a:t>
            </a:r>
            <a:endParaRPr lang="en-US" sz="1800" dirty="0">
              <a:solidFill>
                <a:srgbClr val="191917">
                  <a:lumMod val="90000"/>
                  <a:lumOff val="10000"/>
                </a:srgbClr>
              </a:solidFill>
            </a:endParaRPr>
          </a:p>
          <a:p>
            <a:pPr>
              <a:buFont typeface="Wingdings" panose="05000000000000000000" pitchFamily="2" charset="2"/>
              <a:buChar char="Ø"/>
            </a:pPr>
            <a:endParaRPr lang="en-US" sz="1800" dirty="0">
              <a:solidFill>
                <a:srgbClr val="191917">
                  <a:lumMod val="90000"/>
                  <a:lumOff val="10000"/>
                </a:srgbClr>
              </a:solidFill>
            </a:endParaRPr>
          </a:p>
          <a:p>
            <a:pPr marL="0" indent="0">
              <a:buFont typeface="Arial" pitchFamily="34" charset="0"/>
              <a:buNone/>
            </a:pPr>
            <a:endParaRPr lang="en-US" sz="2800" b="1" dirty="0">
              <a:solidFill>
                <a:srgbClr val="191917">
                  <a:lumMod val="90000"/>
                  <a:lumOff val="10000"/>
                </a:srgbClr>
              </a:solidFill>
            </a:endParaRPr>
          </a:p>
        </p:txBody>
      </p:sp>
      <p:sp>
        <p:nvSpPr>
          <p:cNvPr id="5" name="TextBox 4"/>
          <p:cNvSpPr txBox="1"/>
          <p:nvPr/>
        </p:nvSpPr>
        <p:spPr>
          <a:xfrm>
            <a:off x="5257800" y="5867400"/>
            <a:ext cx="3810000" cy="369332"/>
          </a:xfrm>
          <a:prstGeom prst="rect">
            <a:avLst/>
          </a:prstGeom>
          <a:noFill/>
        </p:spPr>
        <p:txBody>
          <a:bodyPr wrap="square" rtlCol="0">
            <a:spAutoFit/>
          </a:bodyPr>
          <a:lstStyle/>
          <a:p>
            <a:r>
              <a:rPr lang="en-US" sz="900" dirty="0">
                <a:solidFill>
                  <a:srgbClr val="191917"/>
                </a:solidFill>
              </a:rPr>
              <a:t>1.</a:t>
            </a:r>
            <a:r>
              <a:rPr lang="en-US" sz="900" u="sng" dirty="0">
                <a:solidFill>
                  <a:srgbClr val="191917"/>
                </a:solidFill>
                <a:hlinkClick r:id="rId3"/>
              </a:rPr>
              <a:t>https://www.engineeringtoolbox.com/concrete-properties-d_1223.html</a:t>
            </a:r>
            <a:endParaRPr lang="en-US" sz="900" dirty="0">
              <a:solidFill>
                <a:srgbClr val="191917"/>
              </a:solidFill>
            </a:endParaRPr>
          </a:p>
          <a:p>
            <a:endParaRPr lang="en-US" sz="900" dirty="0">
              <a:solidFill>
                <a:srgbClr val="191917"/>
              </a:solidFill>
            </a:endParaRPr>
          </a:p>
        </p:txBody>
      </p:sp>
    </p:spTree>
    <p:extLst>
      <p:ext uri="{BB962C8B-B14F-4D97-AF65-F5344CB8AC3E}">
        <p14:creationId xmlns:p14="http://schemas.microsoft.com/office/powerpoint/2010/main" val="1755820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Validation</a:t>
            </a:r>
          </a:p>
        </p:txBody>
      </p:sp>
      <p:sp>
        <p:nvSpPr>
          <p:cNvPr id="3" name="Content Placeholder 2"/>
          <p:cNvSpPr>
            <a:spLocks noGrp="1"/>
          </p:cNvSpPr>
          <p:nvPr>
            <p:ph idx="1"/>
          </p:nvPr>
        </p:nvSpPr>
        <p:spPr>
          <a:xfrm>
            <a:off x="609599" y="1600200"/>
            <a:ext cx="7780507" cy="4770438"/>
          </a:xfrm>
        </p:spPr>
        <p:txBody>
          <a:bodyPr>
            <a:noAutofit/>
          </a:bodyPr>
          <a:lstStyle/>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Thus, it can be said that, proposed ASR model is validated successfully according to the assumptions and considerations made in this proposed model.</a:t>
            </a: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1752600" y="1528762"/>
            <a:ext cx="4800600" cy="3141133"/>
          </a:xfrm>
          <a:prstGeom prst="rect">
            <a:avLst/>
          </a:prstGeom>
        </p:spPr>
      </p:pic>
      <p:sp>
        <p:nvSpPr>
          <p:cNvPr id="7" name="TextBox 6"/>
          <p:cNvSpPr txBox="1"/>
          <p:nvPr/>
        </p:nvSpPr>
        <p:spPr>
          <a:xfrm>
            <a:off x="1663338" y="4800600"/>
            <a:ext cx="5801268" cy="369332"/>
          </a:xfrm>
          <a:prstGeom prst="rect">
            <a:avLst/>
          </a:prstGeom>
          <a:noFill/>
        </p:spPr>
        <p:txBody>
          <a:bodyPr wrap="none" rtlCol="0">
            <a:spAutoFit/>
          </a:bodyPr>
          <a:lstStyle/>
          <a:p>
            <a:r>
              <a:rPr lang="en-US" dirty="0"/>
              <a:t>(b) case 4 (C/A: 0.5) </a:t>
            </a:r>
            <a:r>
              <a:rPr lang="en-US" dirty="0">
                <a:latin typeface="Arial" panose="020B0604020202020204" pitchFamily="34" charset="0"/>
                <a:cs typeface="Arial" panose="020B0604020202020204" pitchFamily="34" charset="0"/>
              </a:rPr>
              <a:t>ROH concentration of 1.2 (mole/m</a:t>
            </a:r>
            <a:r>
              <a:rPr lang="en-US" baseline="30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 </a:t>
            </a:r>
            <a:endParaRPr lang="en-US" dirty="0"/>
          </a:p>
        </p:txBody>
      </p:sp>
    </p:spTree>
    <p:extLst>
      <p:ext uri="{BB962C8B-B14F-4D97-AF65-F5344CB8AC3E}">
        <p14:creationId xmlns:p14="http://schemas.microsoft.com/office/powerpoint/2010/main" val="25736072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p:sp>
        <p:nvSpPr>
          <p:cNvPr id="3" name="Content Placeholder 2"/>
          <p:cNvSpPr>
            <a:spLocks noGrp="1"/>
          </p:cNvSpPr>
          <p:nvPr>
            <p:ph idx="1"/>
          </p:nvPr>
        </p:nvSpPr>
        <p:spPr>
          <a:xfrm>
            <a:off x="609599" y="1600200"/>
            <a:ext cx="7780507" cy="4770438"/>
          </a:xfrm>
        </p:spPr>
        <p:txBody>
          <a:bodyPr>
            <a:noAutofit/>
          </a:bodyPr>
          <a:lstStyle/>
          <a:p>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lgn="ctr">
              <a:buNone/>
            </a:pPr>
            <a:endParaRPr lang="en-US" sz="1800" dirty="0">
              <a:latin typeface="Arial" panose="020B0604020202020204" pitchFamily="34" charset="0"/>
              <a:cs typeface="Arial" panose="020B0604020202020204" pitchFamily="34" charset="0"/>
            </a:endParaRPr>
          </a:p>
          <a:p>
            <a:pPr algn="just"/>
            <a:endParaRPr lang="en-US" sz="1800" dirty="0">
              <a:latin typeface="Arial" panose="020B0604020202020204" pitchFamily="34" charset="0"/>
              <a:cs typeface="Arial" panose="020B0604020202020204" pitchFamily="34" charset="0"/>
            </a:endParaRPr>
          </a:p>
          <a:p>
            <a:pPr algn="just"/>
            <a:endParaRPr lang="en-US" sz="1800" dirty="0">
              <a:latin typeface="Arial" panose="020B0604020202020204" pitchFamily="34" charset="0"/>
              <a:cs typeface="Arial" panose="020B0604020202020204" pitchFamily="34" charset="0"/>
            </a:endParaRPr>
          </a:p>
          <a:p>
            <a:pPr algn="just"/>
            <a:endParaRPr lang="en-US" sz="1800" dirty="0">
              <a:latin typeface="Arial" panose="020B0604020202020204" pitchFamily="34" charset="0"/>
              <a:cs typeface="Arial" panose="020B0604020202020204" pitchFamily="34" charset="0"/>
            </a:endParaRPr>
          </a:p>
          <a:p>
            <a:pPr marL="0" indent="0" algn="just">
              <a:buNone/>
            </a:pPr>
            <a:endParaRPr lang="en-US" sz="18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marL="0" indent="0" algn="ctr">
              <a:buNone/>
            </a:pPr>
            <a:r>
              <a:rPr lang="en-US" sz="1600" dirty="0">
                <a:latin typeface="Arial" panose="020B0604020202020204" pitchFamily="34" charset="0"/>
                <a:cs typeface="Arial" panose="020B0604020202020204" pitchFamily="34" charset="0"/>
              </a:rPr>
              <a:t>Average concentrations of all six species involved in ASR kinetics change with the progression of time.</a:t>
            </a:r>
          </a:p>
        </p:txBody>
      </p:sp>
      <p:pic>
        <p:nvPicPr>
          <p:cNvPr id="4" name="Picture 3"/>
          <p:cNvPicPr>
            <a:picLocks noChangeAspect="1"/>
          </p:cNvPicPr>
          <p:nvPr/>
        </p:nvPicPr>
        <p:blipFill>
          <a:blip r:embed="rId3"/>
          <a:stretch>
            <a:fillRect/>
          </a:stretch>
        </p:blipFill>
        <p:spPr>
          <a:xfrm>
            <a:off x="771756" y="1371600"/>
            <a:ext cx="7456191" cy="3902231"/>
          </a:xfrm>
          <a:prstGeom prst="rect">
            <a:avLst/>
          </a:prstGeom>
        </p:spPr>
      </p:pic>
      <p:pic>
        <p:nvPicPr>
          <p:cNvPr id="5" name="Picture 4"/>
          <p:cNvPicPr>
            <a:picLocks noChangeAspect="1"/>
          </p:cNvPicPr>
          <p:nvPr/>
        </p:nvPicPr>
        <p:blipFill>
          <a:blip r:embed="rId4"/>
          <a:stretch>
            <a:fillRect/>
          </a:stretch>
        </p:blipFill>
        <p:spPr>
          <a:xfrm>
            <a:off x="1295400" y="1718359"/>
            <a:ext cx="6207761" cy="3208711"/>
          </a:xfrm>
          <a:prstGeom prst="rect">
            <a:avLst/>
          </a:prstGeom>
        </p:spPr>
      </p:pic>
    </p:spTree>
    <p:extLst>
      <p:ext uri="{BB962C8B-B14F-4D97-AF65-F5344CB8AC3E}">
        <p14:creationId xmlns:p14="http://schemas.microsoft.com/office/powerpoint/2010/main" val="104998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600200"/>
                <a:ext cx="7780507" cy="4572000"/>
              </a:xfrm>
            </p:spPr>
            <p:txBody>
              <a:bodyPr>
                <a:normAutofit fontScale="25000" lnSpcReduction="20000"/>
              </a:bodyPr>
              <a:lstStyle/>
              <a:p>
                <a:endParaRPr lang="en-US" sz="14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lgn="ctr">
                  <a:buNone/>
                </a:pPr>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marL="0" indent="0" algn="ctr">
                  <a:buNone/>
                </a:pPr>
                <a:endParaRPr lang="en-US" sz="3500" dirty="0">
                  <a:latin typeface="Arial" panose="020B0604020202020204" pitchFamily="34" charset="0"/>
                  <a:cs typeface="Arial" panose="020B0604020202020204" pitchFamily="34" charset="0"/>
                </a:endParaRPr>
              </a:p>
              <a:p>
                <a:pPr marL="0" indent="0" algn="ctr">
                  <a:buNone/>
                </a:pPr>
                <a:endParaRPr lang="en-US" sz="4300" dirty="0">
                  <a:latin typeface="Arial" panose="020B0604020202020204" pitchFamily="34" charset="0"/>
                  <a:cs typeface="Arial" panose="020B0604020202020204" pitchFamily="34" charset="0"/>
                </a:endParaRPr>
              </a:p>
              <a:p>
                <a:pPr marL="0" indent="0" algn="ctr">
                  <a:buNone/>
                </a:pPr>
                <a:endParaRPr lang="en-US" sz="4300" dirty="0">
                  <a:latin typeface="Arial" panose="020B0604020202020204" pitchFamily="34" charset="0"/>
                  <a:cs typeface="Arial" panose="020B0604020202020204" pitchFamily="34" charset="0"/>
                </a:endParaRPr>
              </a:p>
              <a:p>
                <a:pPr marL="0" indent="0" algn="ctr">
                  <a:buNone/>
                </a:pPr>
                <a:endParaRPr lang="en-US" sz="5600" dirty="0">
                  <a:latin typeface="Arial" panose="020B0604020202020204" pitchFamily="34" charset="0"/>
                  <a:cs typeface="Arial" panose="020B0604020202020204" pitchFamily="34" charset="0"/>
                </a:endParaRPr>
              </a:p>
              <a:p>
                <a:pPr algn="just"/>
                <a:endParaRPr lang="en-US" sz="5600" dirty="0">
                  <a:latin typeface="Arial" panose="020B0604020202020204" pitchFamily="34" charset="0"/>
                  <a:cs typeface="Arial" panose="020B0604020202020204" pitchFamily="34" charset="0"/>
                </a:endParaRPr>
              </a:p>
              <a:p>
                <a:pPr algn="just"/>
                <a:endParaRPr lang="en-US" sz="5600" dirty="0">
                  <a:latin typeface="Arial" panose="020B0604020202020204" pitchFamily="34" charset="0"/>
                  <a:cs typeface="Arial" panose="020B0604020202020204" pitchFamily="34" charset="0"/>
                </a:endParaRPr>
              </a:p>
              <a:p>
                <a:pPr algn="just"/>
                <a:endParaRPr lang="en-US" sz="5600" dirty="0">
                  <a:latin typeface="Arial" panose="020B0604020202020204" pitchFamily="34" charset="0"/>
                  <a:cs typeface="Arial" panose="020B0604020202020204" pitchFamily="34" charset="0"/>
                </a:endParaRPr>
              </a:p>
              <a:p>
                <a:pPr algn="just"/>
                <a:endParaRPr lang="en-US" sz="5600" dirty="0">
                  <a:latin typeface="Arial" panose="020B0604020202020204" pitchFamily="34" charset="0"/>
                  <a:cs typeface="Arial" panose="020B0604020202020204" pitchFamily="34" charset="0"/>
                </a:endParaRPr>
              </a:p>
              <a:p>
                <a:pPr marL="0" indent="0" algn="ctr">
                  <a:buNone/>
                </a:pPr>
                <a:endParaRPr lang="en-US" sz="5600" dirty="0">
                  <a:latin typeface="Arial" panose="020B0604020202020204" pitchFamily="34" charset="0"/>
                  <a:cs typeface="Arial" panose="020B0604020202020204" pitchFamily="34" charset="0"/>
                </a:endParaRPr>
              </a:p>
              <a:p>
                <a:pPr marL="0" indent="0" algn="ctr">
                  <a:buNone/>
                </a:pPr>
                <a:endParaRPr lang="en-US" sz="5600" dirty="0">
                  <a:latin typeface="Arial" panose="020B0604020202020204" pitchFamily="34" charset="0"/>
                  <a:cs typeface="Arial" panose="020B0604020202020204" pitchFamily="34" charset="0"/>
                </a:endParaRPr>
              </a:p>
              <a:p>
                <a:pPr marL="0" indent="0" algn="ctr">
                  <a:buNone/>
                </a:pPr>
                <a:endParaRPr lang="en-US" sz="5600" dirty="0">
                  <a:latin typeface="Arial" panose="020B0604020202020204" pitchFamily="34" charset="0"/>
                  <a:cs typeface="Arial" panose="020B0604020202020204" pitchFamily="34" charset="0"/>
                </a:endParaRPr>
              </a:p>
              <a:p>
                <a:pPr marL="0" indent="0" algn="ctr">
                  <a:buNone/>
                </a:pPr>
                <a:r>
                  <a:rPr lang="en-US" sz="6400" dirty="0">
                    <a:latin typeface="Arial" panose="020B0604020202020204" pitchFamily="34" charset="0"/>
                    <a:cs typeface="Arial" panose="020B0604020202020204" pitchFamily="34" charset="0"/>
                  </a:rPr>
                  <a:t>Concentration of expansive ASR gel (mole/</a:t>
                </a:r>
                <a14:m>
                  <m:oMath xmlns:m="http://schemas.openxmlformats.org/officeDocument/2006/math">
                    <m:sSup>
                      <m:sSupPr>
                        <m:ctrlPr>
                          <a:rPr lang="en-US" sz="6600" i="1" smtClean="0">
                            <a:latin typeface="Cambria Math" panose="02040503050406030204" pitchFamily="18" charset="0"/>
                            <a:ea typeface="Garamond" charset="0"/>
                            <a:cs typeface="Garamond" charset="0"/>
                          </a:rPr>
                        </m:ctrlPr>
                      </m:sSupPr>
                      <m:e>
                        <m:r>
                          <m:rPr>
                            <m:sty m:val="p"/>
                          </m:rPr>
                          <a:rPr lang="en-US" sz="6600" i="0">
                            <a:latin typeface="Cambria Math" charset="0"/>
                            <a:ea typeface="Garamond" charset="0"/>
                            <a:cs typeface="Garamond" charset="0"/>
                          </a:rPr>
                          <m:t>m</m:t>
                        </m:r>
                      </m:e>
                      <m:sup>
                        <m:r>
                          <a:rPr lang="en-US" sz="6600">
                            <a:latin typeface="Cambria Math" charset="0"/>
                            <a:ea typeface="Garamond" charset="0"/>
                            <a:cs typeface="Garamond" charset="0"/>
                          </a:rPr>
                          <m:t>3</m:t>
                        </m:r>
                      </m:sup>
                    </m:sSup>
                  </m:oMath>
                </a14:m>
                <a:r>
                  <a:rPr lang="en-US" sz="6400" dirty="0">
                    <a:latin typeface="Arial" panose="020B0604020202020204" pitchFamily="34" charset="0"/>
                    <a:cs typeface="Arial" panose="020B0604020202020204" pitchFamily="34" charset="0"/>
                  </a:rPr>
                  <a:t>) in concrete for different cases.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600200"/>
                <a:ext cx="7780507" cy="4572000"/>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447800" y="1554162"/>
            <a:ext cx="6584302" cy="3856038"/>
          </a:xfrm>
          <a:prstGeom prst="rect">
            <a:avLst/>
          </a:prstGeom>
        </p:spPr>
      </p:pic>
    </p:spTree>
    <p:extLst>
      <p:ext uri="{BB962C8B-B14F-4D97-AF65-F5344CB8AC3E}">
        <p14:creationId xmlns:p14="http://schemas.microsoft.com/office/powerpoint/2010/main" val="1597758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600200"/>
                <a:ext cx="7780507" cy="4572000"/>
              </a:xfrm>
            </p:spPr>
            <p:txBody>
              <a:bodyPr>
                <a:normAutofit fontScale="77500" lnSpcReduction="20000"/>
              </a:bodyPr>
              <a:lstStyle/>
              <a:p>
                <a:endParaRPr lang="en-US" sz="2900" dirty="0"/>
              </a:p>
              <a:p>
                <a:endParaRPr lang="en-US" sz="2800" dirty="0"/>
              </a:p>
              <a:p>
                <a:endParaRPr lang="en-US" sz="2800" dirty="0"/>
              </a:p>
              <a:p>
                <a:endParaRPr lang="en-US" sz="2800" dirty="0"/>
              </a:p>
              <a:p>
                <a:endParaRPr lang="en-US" sz="2800" dirty="0"/>
              </a:p>
              <a:p>
                <a:pPr algn="ctr"/>
                <a:endParaRPr lang="en-US" sz="2800" dirty="0"/>
              </a:p>
              <a:p>
                <a:pPr algn="just"/>
                <a:endParaRPr lang="en-US" sz="2800" dirty="0"/>
              </a:p>
              <a:p>
                <a:pPr algn="just"/>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ctr">
                  <a:buNone/>
                </a:pPr>
                <a:endParaRPr lang="en-US" sz="1400" dirty="0"/>
              </a:p>
              <a:p>
                <a:pPr marL="0" indent="0" algn="ctr">
                  <a:buNone/>
                </a:pPr>
                <a:endParaRPr lang="en-US" sz="2100" dirty="0">
                  <a:latin typeface="Arial" panose="020B0604020202020204" pitchFamily="34" charset="0"/>
                  <a:cs typeface="Arial" panose="020B0604020202020204" pitchFamily="34" charset="0"/>
                </a:endParaRPr>
              </a:p>
              <a:p>
                <a:pPr marL="0" indent="0" algn="ctr">
                  <a:buNone/>
                </a:pPr>
                <a:r>
                  <a:rPr lang="en-US" sz="2100" dirty="0">
                    <a:latin typeface="Arial" panose="020B0604020202020204" pitchFamily="34" charset="0"/>
                    <a:cs typeface="Arial" panose="020B0604020202020204" pitchFamily="34" charset="0"/>
                  </a:rPr>
                  <a:t>Concentration of expansive ASR gel (mole/</a:t>
                </a:r>
                <a14:m>
                  <m:oMath xmlns:m="http://schemas.openxmlformats.org/officeDocument/2006/math">
                    <m:sSup>
                      <m:sSupPr>
                        <m:ctrlPr>
                          <a:rPr lang="en-US" sz="2100" i="1">
                            <a:latin typeface="Cambria Math" panose="02040503050406030204" pitchFamily="18" charset="0"/>
                            <a:ea typeface="Garamond" charset="0"/>
                            <a:cs typeface="Garamond" charset="0"/>
                          </a:rPr>
                        </m:ctrlPr>
                      </m:sSupPr>
                      <m:e>
                        <m:r>
                          <m:rPr>
                            <m:sty m:val="p"/>
                          </m:rPr>
                          <a:rPr lang="en-US" sz="2100">
                            <a:latin typeface="Cambria Math" charset="0"/>
                            <a:ea typeface="Garamond" charset="0"/>
                            <a:cs typeface="Garamond" charset="0"/>
                          </a:rPr>
                          <m:t>m</m:t>
                        </m:r>
                      </m:e>
                      <m:sup>
                        <m:r>
                          <a:rPr lang="en-US" sz="2100">
                            <a:latin typeface="Cambria Math" charset="0"/>
                            <a:ea typeface="Garamond" charset="0"/>
                            <a:cs typeface="Garamond" charset="0"/>
                          </a:rPr>
                          <m:t>3</m:t>
                        </m:r>
                      </m:sup>
                    </m:sSup>
                  </m:oMath>
                </a14:m>
                <a:r>
                  <a:rPr lang="en-US" sz="2100" dirty="0">
                    <a:latin typeface="Arial" panose="020B0604020202020204" pitchFamily="34" charset="0"/>
                    <a:cs typeface="Arial" panose="020B0604020202020204" pitchFamily="34" charset="0"/>
                  </a:rPr>
                  <a:t>) in concrete for case 4 with ROH of 1.2 mole/</a:t>
                </a:r>
                <a14:m>
                  <m:oMath xmlns:m="http://schemas.openxmlformats.org/officeDocument/2006/math">
                    <m:sSup>
                      <m:sSupPr>
                        <m:ctrlPr>
                          <a:rPr lang="en-US" sz="2100" i="1">
                            <a:latin typeface="Cambria Math" panose="02040503050406030204" pitchFamily="18" charset="0"/>
                            <a:ea typeface="Garamond" charset="0"/>
                            <a:cs typeface="Garamond" charset="0"/>
                          </a:rPr>
                        </m:ctrlPr>
                      </m:sSupPr>
                      <m:e>
                        <m:r>
                          <m:rPr>
                            <m:sty m:val="p"/>
                          </m:rPr>
                          <a:rPr lang="en-US" sz="2100">
                            <a:latin typeface="Cambria Math" charset="0"/>
                            <a:ea typeface="Garamond" charset="0"/>
                            <a:cs typeface="Garamond" charset="0"/>
                          </a:rPr>
                          <m:t>m</m:t>
                        </m:r>
                      </m:e>
                      <m:sup>
                        <m:r>
                          <a:rPr lang="en-US" sz="2100">
                            <a:latin typeface="Cambria Math" charset="0"/>
                            <a:ea typeface="Garamond" charset="0"/>
                            <a:cs typeface="Garamond" charset="0"/>
                          </a:rPr>
                          <m:t>3</m:t>
                        </m:r>
                      </m:sup>
                    </m:sSup>
                  </m:oMath>
                </a14:m>
                <a:r>
                  <a:rPr lang="en-US" sz="2100" dirty="0">
                    <a:latin typeface="Arial" panose="020B0604020202020204" pitchFamily="34" charset="0"/>
                    <a:cs typeface="Arial" panose="020B0604020202020204" pitchFamily="34" charset="0"/>
                  </a:rPr>
                  <a:t>: (a) 0, (b) 5, (c) 15, and (d) 30 years </a:t>
                </a:r>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marL="0" indent="0" algn="ctr">
                  <a:buNone/>
                </a:pPr>
                <a:endParaRPr lang="en-US" sz="3500" dirty="0"/>
              </a:p>
              <a:p>
                <a:pPr marL="0" indent="0" algn="ctr">
                  <a:buNone/>
                </a:pPr>
                <a:endParaRPr lang="en-US" sz="4300" dirty="0"/>
              </a:p>
              <a:p>
                <a:pPr marL="0" indent="0" algn="ctr">
                  <a:buNone/>
                </a:pPr>
                <a:endParaRPr lang="en-US" sz="4300" dirty="0"/>
              </a:p>
              <a:p>
                <a:pPr marL="0" indent="0" algn="ctr">
                  <a:buNone/>
                </a:pPr>
                <a:endParaRPr lang="en-US" sz="5600" dirty="0"/>
              </a:p>
              <a:p>
                <a:pPr algn="just"/>
                <a:endParaRPr lang="en-US" sz="5600" dirty="0"/>
              </a:p>
              <a:p>
                <a:pPr algn="just"/>
                <a:endParaRPr lang="en-US" sz="5600" dirty="0"/>
              </a:p>
              <a:p>
                <a:pPr algn="just"/>
                <a:endParaRPr lang="en-US" sz="5600" dirty="0"/>
              </a:p>
              <a:p>
                <a:pPr algn="just"/>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just">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buNone/>
                </a:pPr>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600200"/>
                <a:ext cx="7780507" cy="4572000"/>
              </a:xfrm>
              <a:blipFill rotWithShape="0">
                <a:blip r:embed="rId3"/>
                <a:stretch>
                  <a:fillRect b="-1467"/>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2324100" y="1554162"/>
            <a:ext cx="4495800" cy="4071371"/>
          </a:xfrm>
          <a:prstGeom prst="rect">
            <a:avLst/>
          </a:prstGeom>
        </p:spPr>
      </p:pic>
    </p:spTree>
    <p:extLst>
      <p:ext uri="{BB962C8B-B14F-4D97-AF65-F5344CB8AC3E}">
        <p14:creationId xmlns:p14="http://schemas.microsoft.com/office/powerpoint/2010/main" val="27881850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p:sp>
        <p:nvSpPr>
          <p:cNvPr id="3" name="Content Placeholder 2"/>
          <p:cNvSpPr>
            <a:spLocks noGrp="1"/>
          </p:cNvSpPr>
          <p:nvPr>
            <p:ph idx="1"/>
          </p:nvPr>
        </p:nvSpPr>
        <p:spPr>
          <a:xfrm>
            <a:off x="609599" y="1600200"/>
            <a:ext cx="7780507" cy="4572000"/>
          </a:xfrm>
        </p:spPr>
        <p:txBody>
          <a:bodyPr>
            <a:normAutofit fontScale="70000" lnSpcReduction="20000"/>
          </a:bodyPr>
          <a:lstStyle/>
          <a:p>
            <a:pPr marL="0" indent="0">
              <a:buNone/>
            </a:pPr>
            <a:endParaRPr lang="en-US" sz="2800" dirty="0"/>
          </a:p>
          <a:p>
            <a:endParaRPr lang="en-US" sz="2800" dirty="0"/>
          </a:p>
          <a:p>
            <a:endParaRPr lang="en-US" sz="2800" dirty="0"/>
          </a:p>
          <a:p>
            <a:pPr algn="ctr"/>
            <a:endParaRPr lang="en-US" sz="2800" dirty="0"/>
          </a:p>
          <a:p>
            <a:pPr algn="just"/>
            <a:endParaRPr lang="en-US" sz="2800" dirty="0"/>
          </a:p>
          <a:p>
            <a:pPr algn="just"/>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cs typeface="Arial" panose="020B0604020202020204" pitchFamily="34" charset="0"/>
            </a:endParaRPr>
          </a:p>
          <a:p>
            <a:pPr marL="0" indent="0" algn="just">
              <a:buNone/>
            </a:pPr>
            <a:endParaRPr lang="en-US" sz="2800" dirty="0">
              <a:latin typeface="Arial" panose="020B0604020202020204" pitchFamily="34" charset="0"/>
              <a:cs typeface="Arial" panose="020B0604020202020204" pitchFamily="34" charset="0"/>
            </a:endParaRPr>
          </a:p>
          <a:p>
            <a:pPr marL="0" indent="0" algn="ctr">
              <a:buNone/>
            </a:pPr>
            <a:r>
              <a:rPr lang="en-US" sz="2600" dirty="0">
                <a:latin typeface="Arial" panose="020B0604020202020204" pitchFamily="34" charset="0"/>
                <a:cs typeface="Arial" panose="020B0604020202020204" pitchFamily="34" charset="0"/>
              </a:rPr>
              <a:t>ASR gel induced volumetric strain in concrete domain for different cases.</a:t>
            </a:r>
          </a:p>
          <a:p>
            <a:pPr algn="just"/>
            <a:endParaRPr lang="en-US" sz="2800" dirty="0"/>
          </a:p>
          <a:p>
            <a:pPr algn="just"/>
            <a:endParaRPr lang="en-US" sz="2800" dirty="0"/>
          </a:p>
          <a:p>
            <a:pPr algn="just"/>
            <a:endParaRPr lang="en-US" sz="2800" dirty="0"/>
          </a:p>
          <a:p>
            <a:pPr algn="just"/>
            <a:endParaRPr lang="en-US" sz="2800" dirty="0"/>
          </a:p>
          <a:p>
            <a:pPr marL="0" indent="0" algn="ctr">
              <a:buNone/>
            </a:pPr>
            <a:endParaRPr lang="en-US" sz="3500" dirty="0"/>
          </a:p>
          <a:p>
            <a:pPr marL="0" indent="0" algn="ctr">
              <a:buNone/>
            </a:pPr>
            <a:endParaRPr lang="en-US" sz="4300" dirty="0"/>
          </a:p>
          <a:p>
            <a:pPr marL="0" indent="0" algn="ctr">
              <a:buNone/>
            </a:pPr>
            <a:endParaRPr lang="en-US" sz="4300" dirty="0"/>
          </a:p>
          <a:p>
            <a:pPr marL="0" indent="0" algn="ctr">
              <a:buNone/>
            </a:pPr>
            <a:endParaRPr lang="en-US" sz="5600" dirty="0"/>
          </a:p>
          <a:p>
            <a:pPr algn="just"/>
            <a:endParaRPr lang="en-US" sz="5600" dirty="0"/>
          </a:p>
          <a:p>
            <a:pPr algn="just"/>
            <a:endParaRPr lang="en-US" sz="5600" dirty="0"/>
          </a:p>
          <a:p>
            <a:pPr algn="just"/>
            <a:endParaRPr lang="en-US" sz="5600" dirty="0"/>
          </a:p>
          <a:p>
            <a:pPr algn="just"/>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just">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buNone/>
            </a:pPr>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p:txBody>
      </p:sp>
      <p:pic>
        <p:nvPicPr>
          <p:cNvPr id="4" name="Picture 3"/>
          <p:cNvPicPr>
            <a:picLocks noChangeAspect="1"/>
          </p:cNvPicPr>
          <p:nvPr/>
        </p:nvPicPr>
        <p:blipFill>
          <a:blip r:embed="rId3"/>
          <a:stretch>
            <a:fillRect/>
          </a:stretch>
        </p:blipFill>
        <p:spPr>
          <a:xfrm>
            <a:off x="1371600" y="1554162"/>
            <a:ext cx="6454189" cy="3779838"/>
          </a:xfrm>
          <a:prstGeom prst="rect">
            <a:avLst/>
          </a:prstGeom>
        </p:spPr>
      </p:pic>
    </p:spTree>
    <p:extLst>
      <p:ext uri="{BB962C8B-B14F-4D97-AF65-F5344CB8AC3E}">
        <p14:creationId xmlns:p14="http://schemas.microsoft.com/office/powerpoint/2010/main" val="41619774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p:sp>
        <p:nvSpPr>
          <p:cNvPr id="3" name="Content Placeholder 2"/>
          <p:cNvSpPr>
            <a:spLocks noGrp="1"/>
          </p:cNvSpPr>
          <p:nvPr>
            <p:ph idx="1"/>
          </p:nvPr>
        </p:nvSpPr>
        <p:spPr>
          <a:xfrm>
            <a:off x="609599" y="1600200"/>
            <a:ext cx="7780507" cy="4572000"/>
          </a:xfrm>
        </p:spPr>
        <p:txBody>
          <a:bodyPr>
            <a:normAutofit fontScale="32500" lnSpcReduction="20000"/>
          </a:bodyPr>
          <a:lstStyle/>
          <a:p>
            <a:pPr marL="0" indent="0">
              <a:buNone/>
            </a:pPr>
            <a:endParaRPr lang="en-US" sz="2800" dirty="0"/>
          </a:p>
          <a:p>
            <a:endParaRPr lang="en-US" sz="2800" dirty="0"/>
          </a:p>
          <a:p>
            <a:endParaRPr lang="en-US" sz="2800" dirty="0"/>
          </a:p>
          <a:p>
            <a:pPr algn="ctr"/>
            <a:endParaRPr lang="en-US" sz="2800" dirty="0"/>
          </a:p>
          <a:p>
            <a:pPr algn="just"/>
            <a:endParaRPr lang="en-US" sz="2800" dirty="0"/>
          </a:p>
          <a:p>
            <a:pPr algn="just"/>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ctr">
              <a:buNone/>
            </a:pPr>
            <a:endParaRPr lang="en-US" sz="2800" dirty="0"/>
          </a:p>
          <a:p>
            <a:pPr marL="0" indent="0" algn="ctr">
              <a:buNone/>
            </a:pPr>
            <a:endParaRPr lang="en-US" sz="4800" dirty="0">
              <a:latin typeface="Arial" panose="020B0604020202020204" pitchFamily="34" charset="0"/>
              <a:cs typeface="Arial" panose="020B0604020202020204" pitchFamily="34" charset="0"/>
            </a:endParaRPr>
          </a:p>
          <a:p>
            <a:pPr marL="0" indent="0" algn="ctr">
              <a:buNone/>
            </a:pPr>
            <a:endParaRPr lang="en-US" sz="4800" dirty="0">
              <a:latin typeface="Arial" panose="020B0604020202020204" pitchFamily="34" charset="0"/>
              <a:cs typeface="Arial" panose="020B0604020202020204" pitchFamily="34" charset="0"/>
            </a:endParaRPr>
          </a:p>
          <a:p>
            <a:pPr marL="0" indent="0" algn="ctr">
              <a:buNone/>
            </a:pPr>
            <a:r>
              <a:rPr lang="en-US" sz="4800" dirty="0">
                <a:latin typeface="Arial" panose="020B0604020202020204" pitchFamily="34" charset="0"/>
                <a:cs typeface="Arial" panose="020B0604020202020204" pitchFamily="34" charset="0"/>
              </a:rPr>
              <a:t>Stress developed from ASR gel expansion in concrete domain for different cases.</a:t>
            </a:r>
            <a:endParaRPr lang="en-US" sz="56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1242498" y="1506315"/>
            <a:ext cx="6758501" cy="3958056"/>
          </a:xfrm>
          <a:prstGeom prst="rect">
            <a:avLst/>
          </a:prstGeom>
        </p:spPr>
      </p:pic>
    </p:spTree>
    <p:extLst>
      <p:ext uri="{BB962C8B-B14F-4D97-AF65-F5344CB8AC3E}">
        <p14:creationId xmlns:p14="http://schemas.microsoft.com/office/powerpoint/2010/main" val="2649968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p:sp>
        <p:nvSpPr>
          <p:cNvPr id="3" name="Content Placeholder 2"/>
          <p:cNvSpPr>
            <a:spLocks noGrp="1"/>
          </p:cNvSpPr>
          <p:nvPr>
            <p:ph idx="1"/>
          </p:nvPr>
        </p:nvSpPr>
        <p:spPr>
          <a:xfrm>
            <a:off x="609599" y="1600200"/>
            <a:ext cx="7780507" cy="4572000"/>
          </a:xfrm>
        </p:spPr>
        <p:txBody>
          <a:bodyPr>
            <a:normAutofit fontScale="32500" lnSpcReduction="20000"/>
          </a:bodyPr>
          <a:lstStyle/>
          <a:p>
            <a:pPr marL="0" indent="0">
              <a:buNone/>
            </a:pPr>
            <a:endParaRPr lang="en-US" sz="2800" dirty="0"/>
          </a:p>
          <a:p>
            <a:endParaRPr lang="en-US" sz="2800" dirty="0"/>
          </a:p>
          <a:p>
            <a:endParaRPr lang="en-US" sz="2800" dirty="0"/>
          </a:p>
          <a:p>
            <a:pPr algn="ctr"/>
            <a:endParaRPr lang="en-US" sz="2800" dirty="0"/>
          </a:p>
          <a:p>
            <a:pPr algn="just"/>
            <a:endParaRPr lang="en-US" sz="2800" dirty="0"/>
          </a:p>
          <a:p>
            <a:pPr algn="just"/>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ctr">
              <a:buNone/>
            </a:pPr>
            <a:endParaRPr lang="en-US" sz="2800" dirty="0"/>
          </a:p>
          <a:p>
            <a:pPr marL="0" indent="0" algn="ctr">
              <a:buNone/>
            </a:pPr>
            <a:endParaRPr lang="en-US" sz="4800" dirty="0"/>
          </a:p>
          <a:p>
            <a:pPr marL="0" indent="0" algn="ctr">
              <a:buNone/>
            </a:pPr>
            <a:endParaRPr lang="en-US" sz="4800" dirty="0">
              <a:latin typeface="Arial" panose="020B0604020202020204" pitchFamily="34" charset="0"/>
              <a:cs typeface="Arial" panose="020B0604020202020204" pitchFamily="34" charset="0"/>
            </a:endParaRPr>
          </a:p>
          <a:p>
            <a:pPr marL="0" indent="0" algn="ctr">
              <a:buNone/>
            </a:pPr>
            <a:r>
              <a:rPr lang="en-US" sz="4800" dirty="0">
                <a:latin typeface="Arial" panose="020B0604020202020204" pitchFamily="34" charset="0"/>
                <a:cs typeface="Arial" panose="020B0604020202020204" pitchFamily="34" charset="0"/>
              </a:rPr>
              <a:t>Total volumetric strain (ASR gel + external load) in concrete domain for case 4.</a:t>
            </a:r>
          </a:p>
        </p:txBody>
      </p:sp>
      <p:pic>
        <p:nvPicPr>
          <p:cNvPr id="6" name="Picture 5"/>
          <p:cNvPicPr>
            <a:picLocks noChangeAspect="1"/>
          </p:cNvPicPr>
          <p:nvPr/>
        </p:nvPicPr>
        <p:blipFill>
          <a:blip r:embed="rId3"/>
          <a:stretch>
            <a:fillRect/>
          </a:stretch>
        </p:blipFill>
        <p:spPr>
          <a:xfrm>
            <a:off x="1237489" y="1554162"/>
            <a:ext cx="6524726" cy="3824140"/>
          </a:xfrm>
          <a:prstGeom prst="rect">
            <a:avLst/>
          </a:prstGeom>
        </p:spPr>
      </p:pic>
    </p:spTree>
    <p:extLst>
      <p:ext uri="{BB962C8B-B14F-4D97-AF65-F5344CB8AC3E}">
        <p14:creationId xmlns:p14="http://schemas.microsoft.com/office/powerpoint/2010/main" val="3235022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p:sp>
        <p:nvSpPr>
          <p:cNvPr id="3" name="Content Placeholder 2"/>
          <p:cNvSpPr>
            <a:spLocks noGrp="1"/>
          </p:cNvSpPr>
          <p:nvPr>
            <p:ph idx="1"/>
          </p:nvPr>
        </p:nvSpPr>
        <p:spPr>
          <a:xfrm>
            <a:off x="609599" y="1600200"/>
            <a:ext cx="7780507" cy="4572000"/>
          </a:xfrm>
        </p:spPr>
        <p:txBody>
          <a:bodyPr>
            <a:normAutofit fontScale="32500" lnSpcReduction="20000"/>
          </a:bodyPr>
          <a:lstStyle/>
          <a:p>
            <a:pPr marL="0" indent="0">
              <a:buNone/>
            </a:pPr>
            <a:endParaRPr lang="en-US" sz="2800" dirty="0"/>
          </a:p>
          <a:p>
            <a:endParaRPr lang="en-US" sz="2800" dirty="0"/>
          </a:p>
          <a:p>
            <a:endParaRPr lang="en-US" sz="2800" dirty="0"/>
          </a:p>
          <a:p>
            <a:pPr algn="ctr"/>
            <a:endParaRPr lang="en-US" sz="2800" dirty="0"/>
          </a:p>
          <a:p>
            <a:pPr algn="just"/>
            <a:endParaRPr lang="en-US" sz="2800" dirty="0"/>
          </a:p>
          <a:p>
            <a:pPr algn="just"/>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ctr">
              <a:buNone/>
            </a:pPr>
            <a:endParaRPr lang="en-US" sz="2800" dirty="0"/>
          </a:p>
          <a:p>
            <a:pPr marL="0" indent="0" algn="ctr">
              <a:buNone/>
            </a:pPr>
            <a:endParaRPr lang="en-US" sz="4800" dirty="0"/>
          </a:p>
          <a:p>
            <a:pPr marL="0" indent="0" algn="ctr">
              <a:buNone/>
            </a:pPr>
            <a:endParaRPr lang="en-US" sz="4800" dirty="0"/>
          </a:p>
          <a:p>
            <a:pPr marL="0" indent="0" algn="ctr">
              <a:buNone/>
            </a:pPr>
            <a:r>
              <a:rPr lang="en-US" sz="4800" dirty="0">
                <a:latin typeface="Arial" panose="020B0604020202020204" pitchFamily="34" charset="0"/>
                <a:cs typeface="Arial" panose="020B0604020202020204" pitchFamily="34" charset="0"/>
              </a:rPr>
              <a:t>Total stress (ASR gel + external load) in concrete domain for case 4.</a:t>
            </a:r>
          </a:p>
          <a:p>
            <a:pPr algn="just"/>
            <a:endParaRPr lang="en-US" sz="2800" dirty="0"/>
          </a:p>
          <a:p>
            <a:pPr marL="0" indent="0" algn="ctr">
              <a:buNone/>
            </a:pPr>
            <a:endParaRPr lang="en-US" sz="3500" dirty="0"/>
          </a:p>
          <a:p>
            <a:pPr marL="0" indent="0" algn="ctr">
              <a:buNone/>
            </a:pPr>
            <a:endParaRPr lang="en-US" sz="4300" dirty="0"/>
          </a:p>
          <a:p>
            <a:pPr marL="0" indent="0" algn="ctr">
              <a:buNone/>
            </a:pPr>
            <a:endParaRPr lang="en-US" sz="4300" dirty="0"/>
          </a:p>
          <a:p>
            <a:pPr marL="0" indent="0" algn="ctr">
              <a:buNone/>
            </a:pPr>
            <a:endParaRPr lang="en-US" sz="5600" dirty="0"/>
          </a:p>
          <a:p>
            <a:pPr algn="just"/>
            <a:endParaRPr lang="en-US" sz="5600" dirty="0"/>
          </a:p>
          <a:p>
            <a:pPr algn="just"/>
            <a:endParaRPr lang="en-US" sz="5600" dirty="0"/>
          </a:p>
          <a:p>
            <a:pPr algn="just"/>
            <a:endParaRPr lang="en-US" sz="5600" dirty="0"/>
          </a:p>
          <a:p>
            <a:pPr algn="just"/>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just">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buNone/>
            </a:pPr>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p:txBody>
      </p:sp>
      <p:pic>
        <p:nvPicPr>
          <p:cNvPr id="4" name="Picture 3"/>
          <p:cNvPicPr>
            <a:picLocks noChangeAspect="1"/>
          </p:cNvPicPr>
          <p:nvPr/>
        </p:nvPicPr>
        <p:blipFill>
          <a:blip r:embed="rId3"/>
          <a:stretch>
            <a:fillRect/>
          </a:stretch>
        </p:blipFill>
        <p:spPr>
          <a:xfrm>
            <a:off x="1209113" y="1600200"/>
            <a:ext cx="6581477" cy="3860681"/>
          </a:xfrm>
          <a:prstGeom prst="rect">
            <a:avLst/>
          </a:prstGeom>
        </p:spPr>
      </p:pic>
    </p:spTree>
    <p:extLst>
      <p:ext uri="{BB962C8B-B14F-4D97-AF65-F5344CB8AC3E}">
        <p14:creationId xmlns:p14="http://schemas.microsoft.com/office/powerpoint/2010/main" val="41112043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p:sp>
        <p:nvSpPr>
          <p:cNvPr id="3" name="Content Placeholder 2"/>
          <p:cNvSpPr>
            <a:spLocks noGrp="1"/>
          </p:cNvSpPr>
          <p:nvPr>
            <p:ph idx="1"/>
          </p:nvPr>
        </p:nvSpPr>
        <p:spPr>
          <a:xfrm>
            <a:off x="609599" y="1600200"/>
            <a:ext cx="7780507" cy="4572000"/>
          </a:xfrm>
        </p:spPr>
        <p:txBody>
          <a:bodyPr>
            <a:normAutofit fontScale="40000" lnSpcReduction="20000"/>
          </a:bodyPr>
          <a:lstStyle/>
          <a:p>
            <a:pPr marL="0" indent="0">
              <a:buNone/>
            </a:pPr>
            <a:endParaRPr lang="en-US" sz="2800" dirty="0"/>
          </a:p>
          <a:p>
            <a:endParaRPr lang="en-US" sz="2800" dirty="0"/>
          </a:p>
          <a:p>
            <a:endParaRPr lang="en-US" sz="2800" dirty="0"/>
          </a:p>
          <a:p>
            <a:pPr algn="ctr"/>
            <a:endParaRPr lang="en-US" sz="2800" dirty="0"/>
          </a:p>
          <a:p>
            <a:pPr algn="just"/>
            <a:endParaRPr lang="en-US" sz="2800" dirty="0"/>
          </a:p>
          <a:p>
            <a:pPr algn="just"/>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ctr">
              <a:buNone/>
            </a:pPr>
            <a:endParaRPr lang="en-US" sz="2800" dirty="0"/>
          </a:p>
          <a:p>
            <a:pPr marL="0" indent="0" algn="ctr">
              <a:buNone/>
            </a:pPr>
            <a:r>
              <a:rPr lang="en-US" sz="4000" dirty="0">
                <a:latin typeface="Arial" panose="020B0604020202020204" pitchFamily="34" charset="0"/>
                <a:cs typeface="Arial" panose="020B0604020202020204" pitchFamily="34" charset="0"/>
              </a:rPr>
              <a:t>Percentage of damage in concrete domain for case 4</a:t>
            </a:r>
            <a:r>
              <a:rPr lang="en-US" sz="4800" dirty="0"/>
              <a:t>.</a:t>
            </a:r>
            <a:endParaRPr lang="en-US" sz="2800" dirty="0"/>
          </a:p>
          <a:p>
            <a:pPr marL="0" indent="0" algn="ctr">
              <a:buNone/>
            </a:pPr>
            <a:endParaRPr lang="en-US" sz="3500" dirty="0"/>
          </a:p>
          <a:p>
            <a:pPr marL="0" indent="0" algn="ctr">
              <a:buNone/>
            </a:pPr>
            <a:endParaRPr lang="en-US" sz="4300" dirty="0"/>
          </a:p>
          <a:p>
            <a:pPr marL="0" indent="0" algn="ctr">
              <a:buNone/>
            </a:pPr>
            <a:endParaRPr lang="en-US" sz="4300" dirty="0"/>
          </a:p>
          <a:p>
            <a:pPr marL="0" indent="0" algn="ctr">
              <a:buNone/>
            </a:pPr>
            <a:endParaRPr lang="en-US" sz="5600" dirty="0"/>
          </a:p>
          <a:p>
            <a:pPr algn="just"/>
            <a:endParaRPr lang="en-US" sz="5600" dirty="0"/>
          </a:p>
          <a:p>
            <a:pPr algn="just"/>
            <a:endParaRPr lang="en-US" sz="5600" dirty="0"/>
          </a:p>
          <a:p>
            <a:pPr algn="just"/>
            <a:endParaRPr lang="en-US" sz="5600" dirty="0"/>
          </a:p>
          <a:p>
            <a:pPr algn="just"/>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just">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buNone/>
            </a:pPr>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p:txBody>
      </p:sp>
      <p:pic>
        <p:nvPicPr>
          <p:cNvPr id="5" name="Picture 4"/>
          <p:cNvPicPr>
            <a:picLocks noChangeAspect="1"/>
          </p:cNvPicPr>
          <p:nvPr/>
        </p:nvPicPr>
        <p:blipFill>
          <a:blip r:embed="rId3"/>
          <a:stretch>
            <a:fillRect/>
          </a:stretch>
        </p:blipFill>
        <p:spPr>
          <a:xfrm>
            <a:off x="1524000" y="1447800"/>
            <a:ext cx="6764383" cy="3962400"/>
          </a:xfrm>
          <a:prstGeom prst="rect">
            <a:avLst/>
          </a:prstGeom>
        </p:spPr>
      </p:pic>
    </p:spTree>
    <p:extLst>
      <p:ext uri="{BB962C8B-B14F-4D97-AF65-F5344CB8AC3E}">
        <p14:creationId xmlns:p14="http://schemas.microsoft.com/office/powerpoint/2010/main" val="4178609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600200"/>
                <a:ext cx="7780507" cy="4572000"/>
              </a:xfrm>
            </p:spPr>
            <p:txBody>
              <a:bodyPr>
                <a:normAutofit fontScale="92500" lnSpcReduction="10000"/>
              </a:bodyPr>
              <a:lstStyle/>
              <a:p>
                <a:endParaRPr lang="en-US" sz="2800" dirty="0"/>
              </a:p>
              <a:p>
                <a:pPr algn="ctr"/>
                <a:endParaRPr lang="en-US" sz="2800" dirty="0"/>
              </a:p>
              <a:p>
                <a:pPr algn="just"/>
                <a:endParaRPr lang="en-US" sz="2800" dirty="0"/>
              </a:p>
              <a:p>
                <a:pPr algn="just"/>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1500" dirty="0"/>
              </a:p>
              <a:p>
                <a:pPr marL="0" indent="0" algn="just">
                  <a:buNone/>
                </a:pPr>
                <a:endParaRPr lang="en-US" sz="1500" dirty="0"/>
              </a:p>
              <a:p>
                <a:pPr marL="0" indent="0" algn="just">
                  <a:buNone/>
                </a:pPr>
                <a:endParaRPr lang="en-US" sz="1500" dirty="0"/>
              </a:p>
              <a:p>
                <a:pPr marL="0" indent="0" algn="ctr">
                  <a:buNone/>
                </a:pPr>
                <a:endParaRPr lang="en-US" sz="1700" dirty="0">
                  <a:latin typeface="Arial" panose="020B0604020202020204" pitchFamily="34" charset="0"/>
                  <a:cs typeface="Arial" panose="020B0604020202020204" pitchFamily="34" charset="0"/>
                </a:endParaRPr>
              </a:p>
              <a:p>
                <a:pPr marL="0" indent="0" algn="ctr">
                  <a:buNone/>
                </a:pPr>
                <a:r>
                  <a:rPr lang="en-US" sz="1700" dirty="0">
                    <a:latin typeface="Arial" panose="020B0604020202020204" pitchFamily="34" charset="0"/>
                    <a:cs typeface="Arial" panose="020B0604020202020204" pitchFamily="34" charset="0"/>
                  </a:rPr>
                  <a:t>Damage in concrete domain due to ASR gel case 4 with ROH of 1.2 </a:t>
                </a:r>
                <a:r>
                  <a:rPr lang="en-US" sz="1800" dirty="0">
                    <a:latin typeface="Arial" panose="020B0604020202020204" pitchFamily="34" charset="0"/>
                    <a:cs typeface="Arial" panose="020B0604020202020204" pitchFamily="34" charset="0"/>
                  </a:rPr>
                  <a:t>mole/</a:t>
                </a:r>
                <a14:m>
                  <m:oMath xmlns:m="http://schemas.openxmlformats.org/officeDocument/2006/math">
                    <m:sSup>
                      <m:sSupPr>
                        <m:ctrlPr>
                          <a:rPr lang="en-US" sz="1800" i="1">
                            <a:latin typeface="Cambria Math" panose="02040503050406030204" pitchFamily="18" charset="0"/>
                            <a:ea typeface="Garamond" charset="0"/>
                            <a:cs typeface="Garamond" charset="0"/>
                          </a:rPr>
                        </m:ctrlPr>
                      </m:sSupPr>
                      <m:e>
                        <m:r>
                          <m:rPr>
                            <m:sty m:val="p"/>
                          </m:rPr>
                          <a:rPr lang="en-US" sz="1800">
                            <a:latin typeface="Cambria Math" charset="0"/>
                            <a:ea typeface="Garamond" charset="0"/>
                            <a:cs typeface="Garamond" charset="0"/>
                          </a:rPr>
                          <m:t>m</m:t>
                        </m:r>
                      </m:e>
                      <m:sup>
                        <m:r>
                          <a:rPr lang="en-US" sz="1800">
                            <a:latin typeface="Cambria Math" charset="0"/>
                            <a:ea typeface="Garamond" charset="0"/>
                            <a:cs typeface="Garamond" charset="0"/>
                          </a:rPr>
                          <m:t>3</m:t>
                        </m:r>
                      </m:sup>
                    </m:sSup>
                  </m:oMath>
                </a14:m>
                <a:r>
                  <a:rPr lang="en-US" sz="1700" dirty="0">
                    <a:latin typeface="Arial" panose="020B0604020202020204" pitchFamily="34" charset="0"/>
                    <a:cs typeface="Arial" panose="020B0604020202020204" pitchFamily="34" charset="0"/>
                  </a:rPr>
                  <a:t>: (a) 0, (b) 5, (c) 15, and (d) 30 years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600200"/>
                <a:ext cx="7780507" cy="4572000"/>
              </a:xfrm>
              <a:blipFill rotWithShape="0">
                <a:blip r:embed="rId3"/>
                <a:stretch>
                  <a:fillRect l="-157" r="-862" b="-933"/>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2133600" y="1554162"/>
            <a:ext cx="4572000" cy="4027714"/>
          </a:xfrm>
          <a:prstGeom prst="rect">
            <a:avLst/>
          </a:prstGeom>
        </p:spPr>
      </p:pic>
      <p:pic>
        <p:nvPicPr>
          <p:cNvPr id="5" name="Picture 4"/>
          <p:cNvPicPr>
            <a:picLocks noChangeAspect="1"/>
          </p:cNvPicPr>
          <p:nvPr/>
        </p:nvPicPr>
        <p:blipFill>
          <a:blip r:embed="rId5"/>
          <a:stretch>
            <a:fillRect/>
          </a:stretch>
        </p:blipFill>
        <p:spPr>
          <a:xfrm>
            <a:off x="2105778" y="1531776"/>
            <a:ext cx="4932443" cy="4050100"/>
          </a:xfrm>
          <a:prstGeom prst="rect">
            <a:avLst/>
          </a:prstGeom>
        </p:spPr>
      </p:pic>
    </p:spTree>
    <p:extLst>
      <p:ext uri="{BB962C8B-B14F-4D97-AF65-F5344CB8AC3E}">
        <p14:creationId xmlns:p14="http://schemas.microsoft.com/office/powerpoint/2010/main" val="28553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Concrete Damage</a:t>
            </a:r>
          </a:p>
        </p:txBody>
      </p:sp>
      <p:sp>
        <p:nvSpPr>
          <p:cNvPr id="6" name="Content Placeholder 2"/>
          <p:cNvSpPr>
            <a:spLocks noGrp="1"/>
          </p:cNvSpPr>
          <p:nvPr>
            <p:ph idx="1"/>
          </p:nvPr>
        </p:nvSpPr>
        <p:spPr>
          <a:xfrm>
            <a:off x="152400" y="1852740"/>
            <a:ext cx="4957618" cy="4254760"/>
          </a:xfrm>
        </p:spPr>
        <p:txBody>
          <a:bodyPr>
            <a:normAutofit fontScale="92500" lnSpcReduction="10000"/>
          </a:bodyPr>
          <a:lstStyle/>
          <a:p>
            <a:pPr marL="0" indent="0">
              <a:buNone/>
            </a:pPr>
            <a:r>
              <a:rPr lang="en-US" sz="1800" b="1" dirty="0"/>
              <a:t>CNN Newsletter April 3, 2019</a:t>
            </a:r>
          </a:p>
          <a:p>
            <a:pPr marL="0" indent="0">
              <a:buNone/>
            </a:pPr>
            <a:r>
              <a:rPr lang="en-US" sz="1800" dirty="0"/>
              <a:t>47,052 bridges need urgent repairs in USA and the states with the most structurally deficient bridges are:</a:t>
            </a:r>
          </a:p>
          <a:p>
            <a:pPr marL="0" indent="0">
              <a:buNone/>
            </a:pPr>
            <a:endParaRPr lang="en-US" sz="1800" dirty="0"/>
          </a:p>
          <a:p>
            <a:pPr>
              <a:buFont typeface="Wingdings" panose="05000000000000000000" pitchFamily="2" charset="2"/>
              <a:buChar char="Ø"/>
            </a:pPr>
            <a:r>
              <a:rPr lang="en-US" sz="1800" dirty="0"/>
              <a:t> Rhode Island (23%)</a:t>
            </a:r>
          </a:p>
          <a:p>
            <a:pPr>
              <a:buFont typeface="Wingdings" panose="05000000000000000000" pitchFamily="2" charset="2"/>
              <a:buChar char="Ø"/>
            </a:pPr>
            <a:r>
              <a:rPr lang="en-US" sz="1800" dirty="0"/>
              <a:t> West Virginia (19.8%)</a:t>
            </a:r>
          </a:p>
          <a:p>
            <a:pPr>
              <a:buFont typeface="Wingdings" panose="05000000000000000000" pitchFamily="2" charset="2"/>
              <a:buChar char="Ø"/>
            </a:pPr>
            <a:r>
              <a:rPr lang="en-US" sz="1800" dirty="0"/>
              <a:t> Iowa (19.3%)</a:t>
            </a:r>
          </a:p>
          <a:p>
            <a:pPr>
              <a:buFont typeface="Wingdings" panose="05000000000000000000" pitchFamily="2" charset="2"/>
              <a:buChar char="Ø"/>
            </a:pPr>
            <a:r>
              <a:rPr lang="en-US" sz="1800" dirty="0"/>
              <a:t> South Dakota (16.7%)</a:t>
            </a:r>
          </a:p>
          <a:p>
            <a:pPr>
              <a:buFont typeface="Wingdings" panose="05000000000000000000" pitchFamily="2" charset="2"/>
              <a:buChar char="Ø"/>
            </a:pPr>
            <a:r>
              <a:rPr lang="en-US" sz="1800" dirty="0"/>
              <a:t>Pennsylvania (16.5%) </a:t>
            </a:r>
          </a:p>
          <a:p>
            <a:pPr>
              <a:buFont typeface="Wingdings" panose="05000000000000000000" pitchFamily="2" charset="2"/>
              <a:buChar char="Ø"/>
            </a:pPr>
            <a:r>
              <a:rPr lang="en-US" sz="1800" dirty="0"/>
              <a:t>Maine (13.1 percent)</a:t>
            </a:r>
          </a:p>
          <a:p>
            <a:pPr>
              <a:buFont typeface="Wingdings" panose="05000000000000000000" pitchFamily="2" charset="2"/>
              <a:buChar char="Ø"/>
            </a:pPr>
            <a:r>
              <a:rPr lang="en-US" sz="1800" dirty="0"/>
              <a:t>Louisiana (13 percent)</a:t>
            </a:r>
          </a:p>
          <a:p>
            <a:pPr>
              <a:buFont typeface="Wingdings" panose="05000000000000000000" pitchFamily="2" charset="2"/>
              <a:buChar char="Ø"/>
            </a:pPr>
            <a:r>
              <a:rPr lang="en-US" sz="1800" dirty="0"/>
              <a:t>Puerto Rico (11.7 percent) </a:t>
            </a:r>
          </a:p>
          <a:p>
            <a:pPr>
              <a:buFont typeface="Wingdings" panose="05000000000000000000" pitchFamily="2" charset="2"/>
              <a:buChar char="Ø"/>
            </a:pPr>
            <a:r>
              <a:rPr lang="en-US" sz="1800" dirty="0"/>
              <a:t>Oklahoma (10.9 percent) and </a:t>
            </a:r>
          </a:p>
          <a:p>
            <a:pPr>
              <a:buFont typeface="Wingdings" panose="05000000000000000000" pitchFamily="2" charset="2"/>
              <a:buChar char="Ø"/>
            </a:pPr>
            <a:r>
              <a:rPr lang="en-US" sz="1800" dirty="0"/>
              <a:t>North Dakota (10.7 percent)</a:t>
            </a:r>
          </a:p>
          <a:p>
            <a:pPr>
              <a:buFont typeface="Wingdings" panose="05000000000000000000" pitchFamily="2" charset="2"/>
              <a:buChar char="Ø"/>
            </a:pPr>
            <a:endParaRPr lang="en-US" sz="1800" dirty="0"/>
          </a:p>
        </p:txBody>
      </p:sp>
      <p:pic>
        <p:nvPicPr>
          <p:cNvPr id="3" name="Picture 2"/>
          <p:cNvPicPr>
            <a:picLocks noChangeAspect="1"/>
          </p:cNvPicPr>
          <p:nvPr/>
        </p:nvPicPr>
        <p:blipFill>
          <a:blip r:embed="rId3"/>
          <a:stretch>
            <a:fillRect/>
          </a:stretch>
        </p:blipFill>
        <p:spPr>
          <a:xfrm>
            <a:off x="5110018" y="1960490"/>
            <a:ext cx="3917004" cy="2008772"/>
          </a:xfrm>
          <a:prstGeom prst="rect">
            <a:avLst/>
          </a:prstGeom>
        </p:spPr>
      </p:pic>
      <p:sp>
        <p:nvSpPr>
          <p:cNvPr id="4" name="Rectangle 3"/>
          <p:cNvSpPr/>
          <p:nvPr/>
        </p:nvSpPr>
        <p:spPr>
          <a:xfrm>
            <a:off x="1981200" y="1468369"/>
            <a:ext cx="5028043" cy="400110"/>
          </a:xfrm>
          <a:prstGeom prst="rect">
            <a:avLst/>
          </a:prstGeom>
        </p:spPr>
        <p:txBody>
          <a:bodyPr wrap="none">
            <a:spAutoFit/>
          </a:bodyPr>
          <a:lstStyle/>
          <a:p>
            <a:r>
              <a:rPr lang="en-US" sz="2000" b="1" dirty="0"/>
              <a:t>Concrete Damage is more frequent nowadays</a:t>
            </a:r>
          </a:p>
        </p:txBody>
      </p:sp>
      <p:sp>
        <p:nvSpPr>
          <p:cNvPr id="11" name="Rectangle 10"/>
          <p:cNvSpPr/>
          <p:nvPr/>
        </p:nvSpPr>
        <p:spPr>
          <a:xfrm>
            <a:off x="4977638" y="4010278"/>
            <a:ext cx="4191000" cy="230832"/>
          </a:xfrm>
          <a:prstGeom prst="rect">
            <a:avLst/>
          </a:prstGeom>
        </p:spPr>
        <p:txBody>
          <a:bodyPr wrap="square">
            <a:spAutoFit/>
          </a:bodyPr>
          <a:lstStyle/>
          <a:p>
            <a:r>
              <a:rPr lang="en-US" sz="900" dirty="0">
                <a:hlinkClick r:id="rId4"/>
              </a:rPr>
              <a:t>https://www.cnn.com/2019/04/02/us/deficient-bridge-report-2019-trnd/index.html</a:t>
            </a:r>
            <a:endParaRPr lang="en-US" sz="900" dirty="0">
              <a:latin typeface="Garamond" panose="02020404030301010803" pitchFamily="18" charset="0"/>
            </a:endParaRPr>
          </a:p>
        </p:txBody>
      </p:sp>
      <p:pic>
        <p:nvPicPr>
          <p:cNvPr id="14" name="Picture 13"/>
          <p:cNvPicPr>
            <a:picLocks noChangeAspect="1"/>
          </p:cNvPicPr>
          <p:nvPr/>
        </p:nvPicPr>
        <p:blipFill>
          <a:blip r:embed="rId5"/>
          <a:stretch>
            <a:fillRect/>
          </a:stretch>
        </p:blipFill>
        <p:spPr>
          <a:xfrm>
            <a:off x="3644138" y="4282126"/>
            <a:ext cx="2667000" cy="1657926"/>
          </a:xfrm>
          <a:prstGeom prst="rect">
            <a:avLst/>
          </a:prstGeom>
        </p:spPr>
      </p:pic>
      <p:pic>
        <p:nvPicPr>
          <p:cNvPr id="15" name="Picture 14"/>
          <p:cNvPicPr>
            <a:picLocks noChangeAspect="1"/>
          </p:cNvPicPr>
          <p:nvPr/>
        </p:nvPicPr>
        <p:blipFill>
          <a:blip r:embed="rId6"/>
          <a:stretch>
            <a:fillRect/>
          </a:stretch>
        </p:blipFill>
        <p:spPr>
          <a:xfrm>
            <a:off x="6451992" y="4285422"/>
            <a:ext cx="2575030" cy="1657927"/>
          </a:xfrm>
          <a:prstGeom prst="rect">
            <a:avLst/>
          </a:prstGeom>
        </p:spPr>
      </p:pic>
      <p:sp>
        <p:nvSpPr>
          <p:cNvPr id="16" name="Rectangle 15"/>
          <p:cNvSpPr/>
          <p:nvPr/>
        </p:nvSpPr>
        <p:spPr>
          <a:xfrm>
            <a:off x="4356492" y="5987661"/>
            <a:ext cx="4191000" cy="230832"/>
          </a:xfrm>
          <a:prstGeom prst="rect">
            <a:avLst/>
          </a:prstGeom>
        </p:spPr>
        <p:txBody>
          <a:bodyPr wrap="square">
            <a:spAutoFit/>
          </a:bodyPr>
          <a:lstStyle/>
          <a:p>
            <a:r>
              <a:rPr lang="en-US" sz="900" dirty="0">
                <a:hlinkClick r:id="rId4"/>
              </a:rPr>
              <a:t>https://www.cnn.com/2019/04/02/us/deficient-bridge-report-2019-trnd/index.html</a:t>
            </a:r>
            <a:endParaRPr lang="en-US" sz="900" dirty="0">
              <a:latin typeface="Garamond" panose="02020404030301010803" pitchFamily="18" charset="0"/>
            </a:endParaRPr>
          </a:p>
        </p:txBody>
      </p:sp>
    </p:spTree>
    <p:extLst>
      <p:ext uri="{BB962C8B-B14F-4D97-AF65-F5344CB8AC3E}">
        <p14:creationId xmlns:p14="http://schemas.microsoft.com/office/powerpoint/2010/main" val="45876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600200"/>
                <a:ext cx="7780507" cy="4770438"/>
              </a:xfrm>
            </p:spPr>
            <p:txBody>
              <a:bodyPr>
                <a:normAutofit fontScale="40000" lnSpcReduction="20000"/>
              </a:bodyPr>
              <a:lstStyle/>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buNone/>
                </a:pPr>
                <a:endParaRPr lang="en-US" sz="2800" dirty="0"/>
              </a:p>
              <a:p>
                <a:pPr marL="0" indent="0">
                  <a:buNone/>
                </a:pPr>
                <a:endParaRPr lang="en-US" sz="2800" dirty="0"/>
              </a:p>
              <a:p>
                <a:endParaRPr lang="en-US" sz="2800" dirty="0"/>
              </a:p>
              <a:p>
                <a:pPr marL="0" indent="0" algn="ctr">
                  <a:buNone/>
                </a:pPr>
                <a:endParaRPr lang="en-US" sz="4000" dirty="0">
                  <a:latin typeface="Arial" panose="020B0604020202020204" pitchFamily="34" charset="0"/>
                  <a:cs typeface="Arial" panose="020B0604020202020204" pitchFamily="34" charset="0"/>
                </a:endParaRPr>
              </a:p>
              <a:p>
                <a:pPr marL="0" indent="0" algn="ctr">
                  <a:buNone/>
                </a:pPr>
                <a:r>
                  <a:rPr lang="en-US" sz="4000" dirty="0">
                    <a:latin typeface="Arial" panose="020B0604020202020204" pitchFamily="34" charset="0"/>
                    <a:cs typeface="Arial" panose="020B0604020202020204" pitchFamily="34" charset="0"/>
                  </a:rPr>
                  <a:t>Concentration of expansive ASR gel (mole/</a:t>
                </a:r>
                <a14:m>
                  <m:oMath xmlns:m="http://schemas.openxmlformats.org/officeDocument/2006/math">
                    <m:sSup>
                      <m:sSupPr>
                        <m:ctrlPr>
                          <a:rPr lang="en-US" sz="4000" i="1">
                            <a:latin typeface="Cambria Math" panose="02040503050406030204" pitchFamily="18" charset="0"/>
                            <a:ea typeface="Garamond" charset="0"/>
                            <a:cs typeface="Garamond" charset="0"/>
                          </a:rPr>
                        </m:ctrlPr>
                      </m:sSupPr>
                      <m:e>
                        <m:r>
                          <m:rPr>
                            <m:sty m:val="p"/>
                          </m:rPr>
                          <a:rPr lang="en-US" sz="4000">
                            <a:latin typeface="Cambria Math" charset="0"/>
                            <a:ea typeface="Garamond" charset="0"/>
                            <a:cs typeface="Garamond" charset="0"/>
                          </a:rPr>
                          <m:t>m</m:t>
                        </m:r>
                      </m:e>
                      <m:sup>
                        <m:r>
                          <a:rPr lang="en-US" sz="4000">
                            <a:latin typeface="Cambria Math" charset="0"/>
                            <a:ea typeface="Garamond" charset="0"/>
                            <a:cs typeface="Garamond" charset="0"/>
                          </a:rPr>
                          <m:t>3</m:t>
                        </m:r>
                      </m:sup>
                    </m:sSup>
                  </m:oMath>
                </a14:m>
                <a:r>
                  <a:rPr lang="en-US" sz="4000" dirty="0">
                    <a:latin typeface="Arial" panose="020B0604020202020204" pitchFamily="34" charset="0"/>
                    <a:cs typeface="Arial" panose="020B0604020202020204" pitchFamily="34" charset="0"/>
                  </a:rPr>
                  <a:t>) in concrete: (a) 0, (b) 5, (c) 15, and (d) 30 years</a:t>
                </a:r>
              </a:p>
              <a:p>
                <a:endParaRPr lang="en-US" sz="4000" dirty="0">
                  <a:latin typeface="Arial" panose="020B0604020202020204" pitchFamily="34" charset="0"/>
                  <a:cs typeface="Arial" panose="020B0604020202020204" pitchFamily="34" charset="0"/>
                </a:endParaRPr>
              </a:p>
              <a:p>
                <a:endParaRPr lang="en-US" sz="4000" dirty="0">
                  <a:latin typeface="Arial" panose="020B0604020202020204" pitchFamily="34" charset="0"/>
                  <a:cs typeface="Arial" panose="020B0604020202020204" pitchFamily="34" charset="0"/>
                </a:endParaRP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600200"/>
                <a:ext cx="7780507" cy="4770438"/>
              </a:xfrm>
              <a:blipFill rotWithShape="0">
                <a:blip r:embed="rId3"/>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2209800" y="1600200"/>
            <a:ext cx="4572000" cy="3948546"/>
          </a:xfrm>
          <a:prstGeom prst="rect">
            <a:avLst/>
          </a:prstGeom>
        </p:spPr>
      </p:pic>
      <p:pic>
        <p:nvPicPr>
          <p:cNvPr id="4" name="Picture 3"/>
          <p:cNvPicPr>
            <a:picLocks noChangeAspect="1"/>
          </p:cNvPicPr>
          <p:nvPr/>
        </p:nvPicPr>
        <p:blipFill>
          <a:blip r:embed="rId5"/>
          <a:stretch>
            <a:fillRect/>
          </a:stretch>
        </p:blipFill>
        <p:spPr>
          <a:xfrm>
            <a:off x="2021681" y="1569402"/>
            <a:ext cx="4948238" cy="4144580"/>
          </a:xfrm>
          <a:prstGeom prst="rect">
            <a:avLst/>
          </a:prstGeom>
        </p:spPr>
      </p:pic>
    </p:spTree>
    <p:extLst>
      <p:ext uri="{BB962C8B-B14F-4D97-AF65-F5344CB8AC3E}">
        <p14:creationId xmlns:p14="http://schemas.microsoft.com/office/powerpoint/2010/main" val="330411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Results</a:t>
            </a:r>
          </a:p>
        </p:txBody>
      </p:sp>
      <p:sp>
        <p:nvSpPr>
          <p:cNvPr id="3" name="Content Placeholder 2"/>
          <p:cNvSpPr>
            <a:spLocks noGrp="1"/>
          </p:cNvSpPr>
          <p:nvPr>
            <p:ph idx="1"/>
          </p:nvPr>
        </p:nvSpPr>
        <p:spPr>
          <a:xfrm>
            <a:off x="457200" y="1600200"/>
            <a:ext cx="8229600" cy="4525963"/>
          </a:xfrm>
        </p:spPr>
        <p:txBody>
          <a:bodyPr>
            <a:normAutofit/>
          </a:bodyPr>
          <a:lstStyle/>
          <a:p>
            <a:pPr marL="0" indent="0">
              <a:buNone/>
            </a:pPr>
            <a:r>
              <a:rPr lang="en-US" sz="1800" dirty="0">
                <a:solidFill>
                  <a:srgbClr val="00B050"/>
                </a:solidFill>
                <a:latin typeface="Arial" panose="020B0604020202020204" pitchFamily="34" charset="0"/>
                <a:cs typeface="Arial" panose="020B0604020202020204" pitchFamily="34" charset="0"/>
              </a:rPr>
              <a:t>RESEARCH HIGHLIGHTS:</a:t>
            </a:r>
          </a:p>
          <a:p>
            <a:pPr marL="0" indent="0">
              <a:buNone/>
            </a:pPr>
            <a:endParaRPr lang="en-US" sz="1800" dirty="0">
              <a:solidFill>
                <a:srgbClr val="00B050"/>
              </a:solidFill>
              <a:latin typeface="Arial" panose="020B0604020202020204" pitchFamily="34" charset="0"/>
              <a:cs typeface="Arial" panose="020B0604020202020204" pitchFamily="34" charset="0"/>
            </a:endParaRPr>
          </a:p>
          <a:p>
            <a:pPr>
              <a:buFont typeface="Wingdings" panose="05000000000000000000" pitchFamily="2" charset="2"/>
              <a:buChar char="ü"/>
            </a:pPr>
            <a:r>
              <a:rPr lang="en-US" sz="1800" dirty="0">
                <a:latin typeface="Arial" panose="020B0604020202020204" pitchFamily="34" charset="0"/>
                <a:cs typeface="Arial" panose="020B0604020202020204" pitchFamily="34" charset="0"/>
              </a:rPr>
              <a:t>Damage model to visualize ASR expansion and damage propagation in concrete.</a:t>
            </a:r>
          </a:p>
          <a:p>
            <a:pPr>
              <a:buFont typeface="Wingdings" panose="05000000000000000000" pitchFamily="2" charset="2"/>
              <a:buChar char="ü"/>
            </a:pPr>
            <a:r>
              <a:rPr lang="en-US" sz="1800" dirty="0">
                <a:latin typeface="Arial" panose="020B0604020202020204" pitchFamily="34" charset="0"/>
                <a:cs typeface="Arial" panose="020B0604020202020204" pitchFamily="34" charset="0"/>
              </a:rPr>
              <a:t>ASR expansion and damage in concrete is severe for high aggregate proportion compared to cement matrix.</a:t>
            </a:r>
          </a:p>
          <a:p>
            <a:pPr>
              <a:buFont typeface="Wingdings" panose="05000000000000000000" pitchFamily="2" charset="2"/>
              <a:buChar char="ü"/>
            </a:pPr>
            <a:r>
              <a:rPr lang="en-US" sz="1800" dirty="0">
                <a:latin typeface="Arial" panose="020B0604020202020204" pitchFamily="34" charset="0"/>
                <a:cs typeface="Arial" panose="020B0604020202020204" pitchFamily="34" charset="0"/>
              </a:rPr>
              <a:t>ASR expansion and damage in concrete is higher for more ROH concentration.</a:t>
            </a:r>
          </a:p>
          <a:p>
            <a:pPr>
              <a:buFont typeface="Wingdings" panose="05000000000000000000" pitchFamily="2" charset="2"/>
              <a:buChar char="ü"/>
            </a:pPr>
            <a:r>
              <a:rPr lang="en-US" sz="1800" dirty="0">
                <a:latin typeface="Arial" panose="020B0604020202020204" pitchFamily="34" charset="0"/>
                <a:cs typeface="Arial" panose="020B0604020202020204" pitchFamily="34" charset="0"/>
              </a:rPr>
              <a:t>ASR expansion tends to decrease with external loads or confinement.</a:t>
            </a:r>
          </a:p>
          <a:p>
            <a:pPr>
              <a:buFont typeface="Wingdings" panose="05000000000000000000" pitchFamily="2" charset="2"/>
              <a:buChar char="ü"/>
            </a:pPr>
            <a:r>
              <a:rPr lang="en-US" sz="1800" dirty="0">
                <a:latin typeface="Arial" panose="020B0604020202020204" pitchFamily="34" charset="0"/>
                <a:cs typeface="Arial" panose="020B0604020202020204" pitchFamily="34" charset="0"/>
              </a:rPr>
              <a:t>ASR induced damage can be neglected initially when it is below the acceptable limit. </a:t>
            </a:r>
          </a:p>
          <a:p>
            <a:pPr>
              <a:buFont typeface="Wingdings" panose="05000000000000000000" pitchFamily="2" charset="2"/>
              <a:buChar char="ü"/>
            </a:pPr>
            <a:r>
              <a:rPr lang="en-US" sz="1800" dirty="0">
                <a:latin typeface="Arial" panose="020B0604020202020204" pitchFamily="34" charset="0"/>
                <a:cs typeface="Arial" panose="020B0604020202020204" pitchFamily="34" charset="0"/>
              </a:rPr>
              <a:t>Damage gradually increases, and eventually surpasses the limit, which can cause the cracking.</a:t>
            </a:r>
          </a:p>
        </p:txBody>
      </p:sp>
    </p:spTree>
    <p:extLst>
      <p:ext uri="{BB962C8B-B14F-4D97-AF65-F5344CB8AC3E}">
        <p14:creationId xmlns:p14="http://schemas.microsoft.com/office/powerpoint/2010/main" val="10275152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Results</a:t>
            </a:r>
          </a:p>
        </p:txBody>
      </p:sp>
      <p:sp>
        <p:nvSpPr>
          <p:cNvPr id="3" name="Content Placeholder 2"/>
          <p:cNvSpPr>
            <a:spLocks noGrp="1"/>
          </p:cNvSpPr>
          <p:nvPr>
            <p:ph idx="1"/>
          </p:nvPr>
        </p:nvSpPr>
        <p:spPr>
          <a:xfrm>
            <a:off x="457200" y="1600200"/>
            <a:ext cx="8229600" cy="4525963"/>
          </a:xfrm>
        </p:spPr>
        <p:txBody>
          <a:bodyPr>
            <a:normAutofit/>
          </a:bodyPr>
          <a:lstStyle/>
          <a:p>
            <a:pPr marL="0" indent="0">
              <a:buNone/>
            </a:pPr>
            <a:r>
              <a:rPr lang="en-US" sz="1800" dirty="0">
                <a:solidFill>
                  <a:srgbClr val="00B050"/>
                </a:solidFill>
                <a:latin typeface="Arial" panose="020B0604020202020204" pitchFamily="34" charset="0"/>
                <a:cs typeface="Arial" panose="020B0604020202020204" pitchFamily="34" charset="0"/>
              </a:rPr>
              <a:t>PUBLICATIONS:</a:t>
            </a:r>
          </a:p>
          <a:p>
            <a:pPr marL="0" indent="0" algn="ctr">
              <a:buNone/>
            </a:pPr>
            <a:r>
              <a:rPr lang="en-US" sz="1800" i="1" dirty="0">
                <a:solidFill>
                  <a:srgbClr val="1F60A9"/>
                </a:solidFill>
                <a:latin typeface="Arial" panose="020B0604020202020204" pitchFamily="34" charset="0"/>
                <a:cs typeface="Arial" panose="020B0604020202020204" pitchFamily="34" charset="0"/>
              </a:rPr>
              <a:t>Journal Publications</a:t>
            </a:r>
          </a:p>
          <a:p>
            <a:pPr marL="0" indent="0">
              <a:buNone/>
            </a:pPr>
            <a:endParaRPr lang="en-US" sz="1800" dirty="0"/>
          </a:p>
          <a:p>
            <a:pPr>
              <a:buAutoNum type="arabicPeriod"/>
            </a:pPr>
            <a:r>
              <a:rPr lang="en-US" sz="1600" dirty="0">
                <a:latin typeface="Arial" panose="020B0604020202020204" pitchFamily="34" charset="0"/>
                <a:cs typeface="Arial" panose="020B0604020202020204" pitchFamily="34" charset="0"/>
              </a:rPr>
              <a:t>Rahman, Md. Asif, Yang Lu, “A Time-Dependent Chemo-Mechanical Analysis Of Alkali-Silica Reaction For The Disparate Geometry Of Concrete </a:t>
            </a:r>
            <a:r>
              <a:rPr lang="en-US" sz="1600" dirty="0" err="1">
                <a:latin typeface="Arial" panose="020B0604020202020204" pitchFamily="34" charset="0"/>
                <a:cs typeface="Arial" panose="020B0604020202020204" pitchFamily="34" charset="0"/>
              </a:rPr>
              <a:t>Meso</a:t>
            </a:r>
            <a:r>
              <a:rPr lang="en-US" sz="1600" dirty="0">
                <a:latin typeface="Arial" panose="020B0604020202020204" pitchFamily="34" charset="0"/>
                <a:cs typeface="Arial" panose="020B0604020202020204" pitchFamily="34" charset="0"/>
              </a:rPr>
              <a:t>-Structure,” </a:t>
            </a:r>
            <a:r>
              <a:rPr lang="en-US" sz="1600" i="1" dirty="0">
                <a:latin typeface="Arial" panose="020B0604020202020204" pitchFamily="34" charset="0"/>
                <a:cs typeface="Arial" panose="020B0604020202020204" pitchFamily="34" charset="0"/>
              </a:rPr>
              <a:t>Journal of Construction and Building Materials</a:t>
            </a:r>
            <a:r>
              <a:rPr lang="en-US" sz="1600" dirty="0">
                <a:latin typeface="Arial" panose="020B0604020202020204" pitchFamily="34" charset="0"/>
                <a:cs typeface="Arial" panose="020B0604020202020204" pitchFamily="34" charset="0"/>
              </a:rPr>
              <a:t>, Volume 211, 30 June 2019, Pages 847-857. </a:t>
            </a:r>
            <a:r>
              <a:rPr lang="en-US" sz="1600" b="1" dirty="0">
                <a:solidFill>
                  <a:srgbClr val="003587"/>
                </a:solidFill>
                <a:latin typeface="Arial" panose="020B0604020202020204" pitchFamily="34" charset="0"/>
                <a:cs typeface="Arial" panose="020B0604020202020204" pitchFamily="34" charset="0"/>
                <a:hlinkClick r:id="rId2"/>
              </a:rPr>
              <a:t>DOI</a:t>
            </a:r>
            <a:endParaRPr lang="en-US" sz="1600" b="1" dirty="0">
              <a:solidFill>
                <a:srgbClr val="003587"/>
              </a:solidFill>
              <a:latin typeface="Arial" panose="020B0604020202020204" pitchFamily="34" charset="0"/>
              <a:cs typeface="Arial" panose="020B0604020202020204" pitchFamily="34" charset="0"/>
            </a:endParaRPr>
          </a:p>
          <a:p>
            <a:pPr>
              <a:buAutoNum type="arabicPeriod"/>
            </a:pPr>
            <a:endParaRPr lang="en-US" sz="1600" dirty="0">
              <a:latin typeface="Arial" panose="020B0604020202020204" pitchFamily="34" charset="0"/>
              <a:cs typeface="Arial" panose="020B0604020202020204" pitchFamily="34" charset="0"/>
            </a:endParaRPr>
          </a:p>
          <a:p>
            <a:pPr marL="0" indent="0" algn="ctr">
              <a:buNone/>
            </a:pPr>
            <a:r>
              <a:rPr lang="en-US" sz="1800" dirty="0">
                <a:solidFill>
                  <a:srgbClr val="1F60A9"/>
                </a:solidFill>
                <a:latin typeface="Arial" panose="020B0604020202020204" pitchFamily="34" charset="0"/>
                <a:cs typeface="Arial" panose="020B0604020202020204" pitchFamily="34" charset="0"/>
              </a:rPr>
              <a:t>Peer Reviewed Conference Paper</a:t>
            </a:r>
          </a:p>
          <a:p>
            <a:pPr marL="0" indent="0">
              <a:buNone/>
            </a:pPr>
            <a:endParaRPr lang="en-US" sz="1800" dirty="0"/>
          </a:p>
          <a:p>
            <a:pPr>
              <a:buFont typeface="+mj-lt"/>
              <a:buAutoNum type="arabicPeriod"/>
            </a:pPr>
            <a:r>
              <a:rPr lang="en-US" sz="1600" dirty="0">
                <a:latin typeface="Arial" panose="020B0604020202020204" pitchFamily="34" charset="0"/>
                <a:cs typeface="Arial" panose="020B0604020202020204" pitchFamily="34" charset="0"/>
              </a:rPr>
              <a:t>Rahman, Md. Asif, Yang Lu, “A </a:t>
            </a:r>
            <a:r>
              <a:rPr lang="en-US" sz="1600" dirty="0" err="1">
                <a:latin typeface="Arial" panose="020B0604020202020204" pitchFamily="34" charset="0"/>
                <a:cs typeface="Arial" panose="020B0604020202020204" pitchFamily="34" charset="0"/>
              </a:rPr>
              <a:t>Meso</a:t>
            </a:r>
            <a:r>
              <a:rPr lang="en-US" sz="1600" dirty="0">
                <a:latin typeface="Arial" panose="020B0604020202020204" pitchFamily="34" charset="0"/>
                <a:cs typeface="Arial" panose="020B0604020202020204" pitchFamily="34" charset="0"/>
              </a:rPr>
              <a:t>-Scale </a:t>
            </a:r>
            <a:r>
              <a:rPr lang="en-US" sz="1600" dirty="0" err="1">
                <a:latin typeface="Arial" panose="020B0604020202020204" pitchFamily="34" charset="0"/>
                <a:cs typeface="Arial" panose="020B0604020202020204" pitchFamily="34" charset="0"/>
              </a:rPr>
              <a:t>Multiphysics</a:t>
            </a:r>
            <a:r>
              <a:rPr lang="en-US" sz="1600" dirty="0">
                <a:latin typeface="Arial" panose="020B0604020202020204" pitchFamily="34" charset="0"/>
                <a:cs typeface="Arial" panose="020B0604020202020204" pitchFamily="34" charset="0"/>
              </a:rPr>
              <a:t> Model for Predicting Concrete Pavement Performance Subject to ASR Degradation,” Transportation Research Board (TRB) Annual Meeting, 2019, Manuscript No. 19-03839R1. </a:t>
            </a:r>
            <a:r>
              <a:rPr lang="en-US" sz="1600" b="1" dirty="0">
                <a:latin typeface="Arial" panose="020B0604020202020204" pitchFamily="34" charset="0"/>
                <a:cs typeface="Arial" panose="020B0604020202020204" pitchFamily="34" charset="0"/>
                <a:hlinkClick r:id="rId3"/>
              </a:rPr>
              <a:t>DOI</a:t>
            </a: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1705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Results</a:t>
            </a:r>
          </a:p>
        </p:txBody>
      </p:sp>
      <p:sp>
        <p:nvSpPr>
          <p:cNvPr id="3" name="Content Placeholder 2"/>
          <p:cNvSpPr>
            <a:spLocks noGrp="1"/>
          </p:cNvSpPr>
          <p:nvPr>
            <p:ph idx="1"/>
          </p:nvPr>
        </p:nvSpPr>
        <p:spPr>
          <a:xfrm>
            <a:off x="457200" y="1600200"/>
            <a:ext cx="8229600" cy="4525963"/>
          </a:xfrm>
        </p:spPr>
        <p:txBody>
          <a:bodyPr>
            <a:normAutofit/>
          </a:bodyPr>
          <a:lstStyle/>
          <a:p>
            <a:pPr marL="0" indent="0">
              <a:buNone/>
            </a:pPr>
            <a:r>
              <a:rPr lang="en-US" sz="1800" dirty="0">
                <a:solidFill>
                  <a:srgbClr val="FF0000"/>
                </a:solidFill>
                <a:latin typeface="Arial" panose="020B0604020202020204" pitchFamily="34" charset="0"/>
                <a:cs typeface="Arial" panose="020B0604020202020204" pitchFamily="34" charset="0"/>
              </a:rPr>
              <a:t>LIMITATIONS:</a:t>
            </a:r>
          </a:p>
          <a:p>
            <a:pPr>
              <a:buFont typeface="Wingdings" panose="05000000000000000000" pitchFamily="2" charset="2"/>
              <a:buChar char="Ø"/>
            </a:pPr>
            <a:endParaRPr lang="en-US" sz="1800" dirty="0">
              <a:solidFill>
                <a:srgbClr val="FF0000"/>
              </a:solidFill>
              <a:latin typeface="Arial" panose="020B0604020202020204" pitchFamily="34" charset="0"/>
              <a:cs typeface="Arial" panose="020B0604020202020204" pitchFamily="34" charset="0"/>
            </a:endParaRPr>
          </a:p>
          <a:p>
            <a:pPr>
              <a:buFont typeface="Wingdings" panose="05000000000000000000" pitchFamily="2" charset="2"/>
              <a:buChar char="q"/>
            </a:pPr>
            <a:r>
              <a:rPr lang="en-US" sz="1800" dirty="0">
                <a:latin typeface="Arial" panose="020B0604020202020204" pitchFamily="34" charset="0"/>
                <a:cs typeface="Arial" panose="020B0604020202020204" pitchFamily="34" charset="0"/>
              </a:rPr>
              <a:t>The developed model is based on the specific environmental conditions, initial concentrations of the species involved and their compositions, and, the reaction rates considered in this paper. </a:t>
            </a:r>
          </a:p>
          <a:p>
            <a:pPr>
              <a:buFont typeface="Wingdings" panose="05000000000000000000" pitchFamily="2" charset="2"/>
              <a:buChar char="q"/>
            </a:pPr>
            <a:r>
              <a:rPr lang="en-US" sz="1800" dirty="0">
                <a:latin typeface="Arial" panose="020B0604020202020204" pitchFamily="34" charset="0"/>
                <a:cs typeface="Arial" panose="020B0604020202020204" pitchFamily="34" charset="0"/>
              </a:rPr>
              <a:t>Pressure of crystallization was not included in this developed model. The effect of crystallization and subsequent expansion is a mechanism of alkali-carbonate reaction (ACR). Thus, this model is valid for alkali-silica reaction (ASR) only. </a:t>
            </a:r>
          </a:p>
          <a:p>
            <a:pPr>
              <a:buFont typeface="Wingdings" panose="05000000000000000000" pitchFamily="2" charset="2"/>
              <a:buChar char="q"/>
            </a:pPr>
            <a:r>
              <a:rPr lang="en-US" sz="1800" dirty="0">
                <a:latin typeface="Arial" panose="020B0604020202020204" pitchFamily="34" charset="0"/>
                <a:cs typeface="Arial" panose="020B0604020202020204" pitchFamily="34" charset="0"/>
              </a:rPr>
              <a:t>This developed model is only valid for fully saturated condition with constant room temperature. </a:t>
            </a:r>
          </a:p>
          <a:p>
            <a:pPr>
              <a:buFont typeface="Wingdings" panose="05000000000000000000" pitchFamily="2" charset="2"/>
              <a:buChar char="q"/>
            </a:pPr>
            <a:r>
              <a:rPr lang="en-US" sz="1800" dirty="0">
                <a:latin typeface="Arial" panose="020B0604020202020204" pitchFamily="34" charset="0"/>
                <a:cs typeface="Arial" panose="020B0604020202020204" pitchFamily="34" charset="0"/>
              </a:rPr>
              <a:t>Effects of weather parameters or global warming are out of the consideration for this model</a:t>
            </a:r>
          </a:p>
          <a:p>
            <a:pPr>
              <a:buFont typeface="Wingdings" panose="05000000000000000000" pitchFamily="2" charset="2"/>
              <a:buChar char="q"/>
            </a:pPr>
            <a:r>
              <a:rPr lang="en-US" sz="1800" dirty="0">
                <a:latin typeface="Arial" panose="020B0604020202020204" pitchFamily="34" charset="0"/>
                <a:cs typeface="Arial" panose="020B0604020202020204" pitchFamily="34" charset="0"/>
              </a:rPr>
              <a:t>The damage model is for isotropic concrete block only. </a:t>
            </a:r>
          </a:p>
        </p:txBody>
      </p:sp>
    </p:spTree>
    <p:extLst>
      <p:ext uri="{BB962C8B-B14F-4D97-AF65-F5344CB8AC3E}">
        <p14:creationId xmlns:p14="http://schemas.microsoft.com/office/powerpoint/2010/main" val="27971178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0"/>
            <a:ext cx="8229600" cy="715962"/>
          </a:xfrm>
        </p:spPr>
        <p:txBody>
          <a:bodyPr/>
          <a:lstStyle/>
          <a:p>
            <a:r>
              <a:rPr lang="en-US" dirty="0"/>
              <a:t>Future Research Goal</a:t>
            </a:r>
          </a:p>
        </p:txBody>
      </p:sp>
    </p:spTree>
    <p:extLst>
      <p:ext uri="{BB962C8B-B14F-4D97-AF65-F5344CB8AC3E}">
        <p14:creationId xmlns:p14="http://schemas.microsoft.com/office/powerpoint/2010/main" val="10369563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F60A9"/>
                </a:solidFill>
                <a:latin typeface="Arial" panose="020B0604020202020204" pitchFamily="34" charset="0"/>
                <a:cs typeface="Arial" panose="020B0604020202020204" pitchFamily="34" charset="0"/>
              </a:rPr>
              <a:t>Future Development</a:t>
            </a:r>
          </a:p>
        </p:txBody>
      </p:sp>
      <p:sp>
        <p:nvSpPr>
          <p:cNvPr id="3" name="Content Placeholder 2"/>
          <p:cNvSpPr>
            <a:spLocks noGrp="1"/>
          </p:cNvSpPr>
          <p:nvPr>
            <p:ph idx="1"/>
          </p:nvPr>
        </p:nvSpPr>
        <p:spPr>
          <a:xfrm>
            <a:off x="457200" y="1600200"/>
            <a:ext cx="8229600" cy="4525963"/>
          </a:xfrm>
        </p:spPr>
        <p:txBody>
          <a:bodyPr>
            <a:normAutofit/>
          </a:bodyPr>
          <a:lstStyle/>
          <a:p>
            <a:pPr marL="0" indent="0">
              <a:buNone/>
            </a:pPr>
            <a:endParaRPr lang="en-US" sz="1800" dirty="0">
              <a:solidFill>
                <a:srgbClr val="1F60A9"/>
              </a:solidFill>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The developed governing equation set can be calibrated further for any concrete structure by changing initial concentrations of chemical species, concrete density, and loading conditions according to the purpose, proportion or properties of concrete domain. </a:t>
            </a:r>
          </a:p>
          <a:p>
            <a:pPr>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Reaction rate with environmental conditions and stochastic behavior</a:t>
            </a:r>
          </a:p>
          <a:p>
            <a:pPr>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Unsaturated or variably saturated conditions</a:t>
            </a:r>
          </a:p>
          <a:p>
            <a:pPr>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Effects of stochastic weather parameters and global warming</a:t>
            </a:r>
          </a:p>
          <a:p>
            <a:pPr>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Coupling of Temperature and Relative Humidity</a:t>
            </a:r>
          </a:p>
        </p:txBody>
      </p:sp>
    </p:spTree>
    <p:extLst>
      <p:ext uri="{BB962C8B-B14F-4D97-AF65-F5344CB8AC3E}">
        <p14:creationId xmlns:p14="http://schemas.microsoft.com/office/powerpoint/2010/main" val="1515404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28600" y="914400"/>
            <a:ext cx="8686800" cy="5334000"/>
          </a:xfrm>
          <a:prstGeom prst="rect">
            <a:avLst/>
          </a:prstGeom>
        </p:spPr>
      </p:pic>
    </p:spTree>
    <p:extLst>
      <p:ext uri="{BB962C8B-B14F-4D97-AF65-F5344CB8AC3E}">
        <p14:creationId xmlns:p14="http://schemas.microsoft.com/office/powerpoint/2010/main" val="4665792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a:xfrm>
            <a:off x="457200" y="1600200"/>
            <a:ext cx="8229600" cy="4525963"/>
          </a:xfrm>
        </p:spPr>
        <p:txBody>
          <a:bodyPr>
            <a:normAutofit/>
          </a:bodyPr>
          <a:lstStyle/>
          <a:p>
            <a:pPr marL="0" indent="0">
              <a:buNone/>
            </a:pPr>
            <a:endParaRPr lang="en-US" sz="1800" dirty="0">
              <a:solidFill>
                <a:srgbClr val="1F60A9"/>
              </a:solidFill>
              <a:latin typeface="Arial" panose="020B0604020202020204" pitchFamily="34" charset="0"/>
              <a:cs typeface="Arial" panose="020B0604020202020204" pitchFamily="34" charset="0"/>
            </a:endParaRPr>
          </a:p>
          <a:p>
            <a:r>
              <a:rPr lang="en-US" sz="1800" b="1" dirty="0"/>
              <a:t>Declarations of interest</a:t>
            </a:r>
            <a:r>
              <a:rPr lang="en-US" sz="1800" dirty="0"/>
              <a:t>: None.</a:t>
            </a:r>
          </a:p>
          <a:p>
            <a:r>
              <a:rPr lang="en-US" sz="1800" b="1" dirty="0"/>
              <a:t>Funding</a:t>
            </a:r>
            <a:r>
              <a:rPr lang="en-US" sz="1800" dirty="0"/>
              <a:t>: This research did not receive any specific grant from funding agencies in the public, commercial, or not-for-profit sectors.</a:t>
            </a:r>
          </a:p>
        </p:txBody>
      </p:sp>
    </p:spTree>
    <p:extLst>
      <p:ext uri="{BB962C8B-B14F-4D97-AF65-F5344CB8AC3E}">
        <p14:creationId xmlns:p14="http://schemas.microsoft.com/office/powerpoint/2010/main" val="7742626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sp>
        <p:nvSpPr>
          <p:cNvPr id="5" name="Text Placeholder 4"/>
          <p:cNvSpPr>
            <a:spLocks noGrp="1"/>
          </p:cNvSpPr>
          <p:nvPr>
            <p:ph type="body" idx="1"/>
          </p:nvPr>
        </p:nvSpPr>
        <p:spPr>
          <a:xfrm>
            <a:off x="722313" y="2743200"/>
            <a:ext cx="7772400" cy="1500187"/>
          </a:xfrm>
        </p:spPr>
        <p:txBody>
          <a:bodyPr/>
          <a:lstStyle/>
          <a:p>
            <a:r>
              <a:rPr lang="en-US" dirty="0"/>
              <a:t>Md. Asif Rahman</a:t>
            </a:r>
          </a:p>
          <a:p>
            <a:r>
              <a:rPr lang="en-US" dirty="0"/>
              <a:t>Graduate Student</a:t>
            </a:r>
          </a:p>
          <a:p>
            <a:r>
              <a:rPr lang="en-US" dirty="0"/>
              <a:t>ID: 114084345</a:t>
            </a:r>
          </a:p>
          <a:p>
            <a:r>
              <a:rPr lang="en-US" dirty="0"/>
              <a:t>Email </a:t>
            </a:r>
            <a:r>
              <a:rPr lang="en-US" u="sng" dirty="0"/>
              <a:t>mdasifrahman@u.boisestate.edu</a:t>
            </a:r>
          </a:p>
        </p:txBody>
      </p:sp>
    </p:spTree>
    <p:extLst>
      <p:ext uri="{BB962C8B-B14F-4D97-AF65-F5344CB8AC3E}">
        <p14:creationId xmlns:p14="http://schemas.microsoft.com/office/powerpoint/2010/main" val="1002496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Concrete Damage</a:t>
            </a:r>
          </a:p>
        </p:txBody>
      </p:sp>
      <p:sp>
        <p:nvSpPr>
          <p:cNvPr id="6" name="Content Placeholder 2"/>
          <p:cNvSpPr>
            <a:spLocks noGrp="1"/>
          </p:cNvSpPr>
          <p:nvPr>
            <p:ph idx="1"/>
          </p:nvPr>
        </p:nvSpPr>
        <p:spPr>
          <a:xfrm>
            <a:off x="152400" y="1554162"/>
            <a:ext cx="9020856" cy="4254760"/>
          </a:xfrm>
        </p:spPr>
        <p:txBody>
          <a:bodyPr>
            <a:normAutofit/>
          </a:bodyPr>
          <a:lstStyle/>
          <a:p>
            <a:pPr marL="0" indent="0">
              <a:buNone/>
            </a:pPr>
            <a:r>
              <a:rPr lang="en-US" sz="1600" b="1" dirty="0"/>
              <a:t>2019 Bridge Report, American Road &amp; Transportation Builders Association (ARTBA)</a:t>
            </a:r>
          </a:p>
          <a:p>
            <a:pPr marL="0" indent="0">
              <a:buNone/>
            </a:pPr>
            <a:endParaRPr lang="en-US" sz="1600" b="1" dirty="0"/>
          </a:p>
          <a:p>
            <a:pPr algn="just">
              <a:buFont typeface="Wingdings" panose="05000000000000000000" pitchFamily="2" charset="2"/>
              <a:buChar char="§"/>
            </a:pPr>
            <a:r>
              <a:rPr lang="en-US" sz="1600" dirty="0"/>
              <a:t>235,020 (38 percent) of U.S. bridges have identified repair needs.</a:t>
            </a:r>
          </a:p>
          <a:p>
            <a:pPr algn="just">
              <a:buFont typeface="Wingdings" panose="05000000000000000000" pitchFamily="2" charset="2"/>
              <a:buChar char="§"/>
            </a:pPr>
            <a:r>
              <a:rPr lang="en-US" sz="1600" dirty="0"/>
              <a:t>At the current pace it'll take 80 years to repair all the structurally deficient bridges in the US</a:t>
            </a:r>
          </a:p>
          <a:p>
            <a:pPr algn="just">
              <a:buFont typeface="Wingdings" panose="05000000000000000000" pitchFamily="2" charset="2"/>
              <a:buChar char="§"/>
            </a:pPr>
            <a:r>
              <a:rPr lang="en-US" sz="1600" dirty="0"/>
              <a:t>And the cost to make the identified repairs for all 235,000 bridges is nearly $171 billion</a:t>
            </a:r>
          </a:p>
          <a:p>
            <a:pPr marL="0" indent="0">
              <a:buNone/>
            </a:pPr>
            <a:endParaRPr lang="en-US" sz="1800" dirty="0"/>
          </a:p>
          <a:p>
            <a:pPr marL="0" indent="0">
              <a:buNone/>
            </a:pPr>
            <a:r>
              <a:rPr lang="en-US" sz="1800" dirty="0"/>
              <a:t>According to ARTBA, one remedy is the restrictions or other measures in place to reduce stress on the structure.</a:t>
            </a:r>
          </a:p>
          <a:p>
            <a:pPr marL="0" indent="0">
              <a:buNone/>
            </a:pPr>
            <a:endParaRPr lang="en-US" sz="1800" dirty="0"/>
          </a:p>
          <a:p>
            <a:pPr marL="0" indent="0">
              <a:buNone/>
            </a:pPr>
            <a:endParaRPr lang="en-US" sz="1800" dirty="0"/>
          </a:p>
          <a:p>
            <a:pPr marL="0" indent="0">
              <a:buNone/>
            </a:pPr>
            <a:r>
              <a:rPr lang="en-US" sz="1800" dirty="0"/>
              <a:t>Major reasons for the detrimental stress are:</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
        <p:nvSpPr>
          <p:cNvPr id="14" name="Rectangle 13"/>
          <p:cNvSpPr/>
          <p:nvPr/>
        </p:nvSpPr>
        <p:spPr>
          <a:xfrm>
            <a:off x="5105400" y="4266541"/>
            <a:ext cx="4572000" cy="1200329"/>
          </a:xfrm>
          <a:prstGeom prst="rect">
            <a:avLst/>
          </a:prstGeom>
        </p:spPr>
        <p:txBody>
          <a:bodyPr>
            <a:spAutoFit/>
          </a:bodyPr>
          <a:lstStyle/>
          <a:p>
            <a:pPr>
              <a:buFont typeface="Wingdings" panose="05000000000000000000" pitchFamily="2" charset="2"/>
              <a:buChar char="Ø"/>
            </a:pPr>
            <a:r>
              <a:rPr lang="en-US" dirty="0"/>
              <a:t>Aging of concrete</a:t>
            </a:r>
          </a:p>
          <a:p>
            <a:pPr>
              <a:buFont typeface="Wingdings" panose="05000000000000000000" pitchFamily="2" charset="2"/>
              <a:buChar char="Ø"/>
            </a:pPr>
            <a:r>
              <a:rPr lang="en-US" dirty="0"/>
              <a:t>Detrimental chemical reaction, i.e. ASR</a:t>
            </a:r>
          </a:p>
          <a:p>
            <a:pPr>
              <a:buFont typeface="Wingdings" panose="05000000000000000000" pitchFamily="2" charset="2"/>
              <a:buChar char="Ø"/>
            </a:pPr>
            <a:r>
              <a:rPr lang="en-US" dirty="0"/>
              <a:t>Environmental effects</a:t>
            </a:r>
          </a:p>
          <a:p>
            <a:pPr>
              <a:buFont typeface="Wingdings" panose="05000000000000000000" pitchFamily="2" charset="2"/>
              <a:buChar char="Ø"/>
            </a:pPr>
            <a:r>
              <a:rPr lang="en-US" dirty="0"/>
              <a:t>Mechanical loadings etc.</a:t>
            </a:r>
          </a:p>
        </p:txBody>
      </p:sp>
      <p:sp>
        <p:nvSpPr>
          <p:cNvPr id="15" name="Left Brace 14"/>
          <p:cNvSpPr/>
          <p:nvPr/>
        </p:nvSpPr>
        <p:spPr>
          <a:xfrm>
            <a:off x="4953000" y="4303816"/>
            <a:ext cx="304800" cy="111720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1728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90600"/>
            <a:ext cx="8229600" cy="715962"/>
          </a:xfrm>
        </p:spPr>
        <p:txBody>
          <a:bodyPr>
            <a:normAutofit fontScale="90000"/>
          </a:bodyPr>
          <a:lstStyle/>
          <a:p>
            <a:r>
              <a:rPr lang="en-US" dirty="0"/>
              <a:t>Volume stability: Shrinkage/Expansion Induced Damage</a:t>
            </a:r>
          </a:p>
        </p:txBody>
      </p:sp>
      <p:sp>
        <p:nvSpPr>
          <p:cNvPr id="9" name="Rectangle 8"/>
          <p:cNvSpPr/>
          <p:nvPr/>
        </p:nvSpPr>
        <p:spPr>
          <a:xfrm>
            <a:off x="228600" y="2045073"/>
            <a:ext cx="4572000" cy="3416320"/>
          </a:xfrm>
          <a:prstGeom prst="rect">
            <a:avLst/>
          </a:prstGeom>
        </p:spPr>
        <p:txBody>
          <a:bodyPr>
            <a:spAutoFit/>
          </a:bodyPr>
          <a:lstStyle/>
          <a:p>
            <a:pPr>
              <a:lnSpc>
                <a:spcPct val="200000"/>
              </a:lnSpc>
            </a:pPr>
            <a:r>
              <a:rPr lang="en-US" b="1" u="sng" dirty="0">
                <a:latin typeface="Arial" panose="020B0604020202020204" pitchFamily="34" charset="0"/>
                <a:cs typeface="Arial" panose="020B0604020202020204" pitchFamily="34" charset="0"/>
              </a:rPr>
              <a:t>Chemical Phenomena</a:t>
            </a:r>
          </a:p>
          <a:p>
            <a:pPr marL="800100" lvl="1"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Alkali-Aggregate Reaction (AAR)</a:t>
            </a:r>
          </a:p>
          <a:p>
            <a:pPr marL="800100" lvl="1"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Chloride or Sulfate Attack</a:t>
            </a:r>
          </a:p>
          <a:p>
            <a:pPr marL="800100" lvl="1"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Carbonation of concrete</a:t>
            </a:r>
          </a:p>
          <a:p>
            <a:pPr marL="800100" lvl="1"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Other corrosive elements</a:t>
            </a:r>
          </a:p>
          <a:p>
            <a:pPr marL="800100" lvl="1" indent="-342900">
              <a:lnSpc>
                <a:spcPct val="200000"/>
              </a:lnSpc>
              <a:buFont typeface="+mj-lt"/>
              <a:buAutoNum type="alphaLcParenR"/>
            </a:pPr>
            <a:endParaRPr lang="en-US" dirty="0">
              <a:latin typeface="Arial" panose="020B0604020202020204" pitchFamily="34" charset="0"/>
              <a:cs typeface="Arial" panose="020B0604020202020204" pitchFamily="34" charset="0"/>
            </a:endParaRPr>
          </a:p>
        </p:txBody>
      </p:sp>
      <p:sp>
        <p:nvSpPr>
          <p:cNvPr id="10" name="Rectangle 9"/>
          <p:cNvSpPr/>
          <p:nvPr/>
        </p:nvSpPr>
        <p:spPr>
          <a:xfrm>
            <a:off x="5181600" y="2021860"/>
            <a:ext cx="3886200" cy="3416320"/>
          </a:xfrm>
          <a:prstGeom prst="rect">
            <a:avLst/>
          </a:prstGeom>
        </p:spPr>
        <p:txBody>
          <a:bodyPr wrap="square">
            <a:spAutoFit/>
          </a:bodyPr>
          <a:lstStyle/>
          <a:p>
            <a:pPr>
              <a:lnSpc>
                <a:spcPct val="200000"/>
              </a:lnSpc>
            </a:pPr>
            <a:r>
              <a:rPr lang="en-US" b="1" u="sng" dirty="0">
                <a:latin typeface="Arial" panose="020B0604020202020204" pitchFamily="34" charset="0"/>
                <a:cs typeface="Arial" panose="020B0604020202020204" pitchFamily="34" charset="0"/>
              </a:rPr>
              <a:t>Physical Phenomena</a:t>
            </a:r>
          </a:p>
          <a:p>
            <a:pPr marL="342900"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Thermal strain</a:t>
            </a:r>
          </a:p>
          <a:p>
            <a:pPr marL="342900"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Hygroscopic swelling</a:t>
            </a:r>
          </a:p>
          <a:p>
            <a:pPr marL="342900"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Freeze-Thaw cycle</a:t>
            </a:r>
          </a:p>
          <a:p>
            <a:pPr marL="342900"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Creep/Aging</a:t>
            </a:r>
          </a:p>
          <a:p>
            <a:pPr marL="342900"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Mechanical loads</a:t>
            </a:r>
          </a:p>
        </p:txBody>
      </p:sp>
      <p:sp>
        <p:nvSpPr>
          <p:cNvPr id="3" name="Rectangle 2"/>
          <p:cNvSpPr/>
          <p:nvPr/>
        </p:nvSpPr>
        <p:spPr>
          <a:xfrm>
            <a:off x="1066800" y="2819400"/>
            <a:ext cx="3505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34245" y="4426688"/>
            <a:ext cx="2466753"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534247" y="3352800"/>
            <a:ext cx="2466753"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34244" y="4953000"/>
            <a:ext cx="2466753"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34246" y="2806946"/>
            <a:ext cx="2466753"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45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Alkali-Aggregate Reaction (AAR)</a:t>
            </a:r>
          </a:p>
        </p:txBody>
      </p:sp>
      <p:sp>
        <p:nvSpPr>
          <p:cNvPr id="3" name="Content Placeholder 2"/>
          <p:cNvSpPr>
            <a:spLocks noGrp="1"/>
          </p:cNvSpPr>
          <p:nvPr>
            <p:ph idx="1"/>
          </p:nvPr>
        </p:nvSpPr>
        <p:spPr>
          <a:xfrm>
            <a:off x="457200" y="1578880"/>
            <a:ext cx="8093414" cy="3703638"/>
          </a:xfrm>
        </p:spPr>
        <p:txBody>
          <a:bodyPr>
            <a:normAutofit/>
          </a:bodyPr>
          <a:lstStyle/>
          <a:p>
            <a:pPr marL="0" indent="0" algn="ctr">
              <a:buNone/>
            </a:pPr>
            <a:r>
              <a:rPr lang="en-US" sz="1800" b="1" dirty="0"/>
              <a:t>Concrete = water+ aggregate (rock, sand, or gravel) + Portland Cement</a:t>
            </a:r>
          </a:p>
          <a:p>
            <a:pPr algn="just"/>
            <a:r>
              <a:rPr lang="en-US" sz="2000" dirty="0"/>
              <a:t>Concrete become stable after chemical reaction between it’s different elements where Cement acts as a binding agent </a:t>
            </a:r>
          </a:p>
          <a:p>
            <a:r>
              <a:rPr lang="en-US" sz="2000" dirty="0"/>
              <a:t>Reactive aggregate can initiate undesirable chemical reaction</a:t>
            </a:r>
          </a:p>
          <a:p>
            <a:pPr marL="0" indent="0" algn="ctr">
              <a:buNone/>
            </a:pPr>
            <a:r>
              <a:rPr lang="en-US" sz="1800" b="1" dirty="0"/>
              <a:t>AAR= reactive aggregate + alkali hydroxides from Portland cement</a:t>
            </a:r>
            <a:endParaRPr lang="en-US" sz="1800" dirty="0"/>
          </a:p>
          <a:p>
            <a:r>
              <a:rPr lang="en-US" sz="2000" dirty="0"/>
              <a:t>Develop crack in concrete structure over time</a:t>
            </a:r>
          </a:p>
          <a:p>
            <a:r>
              <a:rPr lang="en-US" sz="2000" dirty="0"/>
              <a:t>One of the major sources of concrete service life deterioration</a:t>
            </a:r>
          </a:p>
          <a:p>
            <a:endParaRPr lang="en-US" sz="2000" dirty="0"/>
          </a:p>
          <a:p>
            <a:endParaRPr lang="en-US" sz="2000" dirty="0"/>
          </a:p>
          <a:p>
            <a:endParaRPr lang="en-US" sz="2000" dirty="0"/>
          </a:p>
          <a:p>
            <a:endParaRPr lang="en-US" sz="2000" dirty="0"/>
          </a:p>
          <a:p>
            <a:endParaRPr lang="en-US" sz="2000" dirty="0"/>
          </a:p>
        </p:txBody>
      </p:sp>
      <p:sp>
        <p:nvSpPr>
          <p:cNvPr id="4" name="Rectangle 3"/>
          <p:cNvSpPr/>
          <p:nvPr/>
        </p:nvSpPr>
        <p:spPr>
          <a:xfrm>
            <a:off x="4686300" y="6096000"/>
            <a:ext cx="4114800" cy="230832"/>
          </a:xfrm>
          <a:prstGeom prst="rect">
            <a:avLst/>
          </a:prstGeom>
        </p:spPr>
        <p:txBody>
          <a:bodyPr wrap="square">
            <a:spAutoFit/>
          </a:bodyPr>
          <a:lstStyle/>
          <a:p>
            <a:r>
              <a:rPr lang="en-US" sz="900" dirty="0">
                <a:latin typeface="Garamond" panose="02020404030301010803" pitchFamily="18" charset="0"/>
                <a:hlinkClick r:id="rId3"/>
              </a:rPr>
              <a:t>https://www.plewall.com/post/alkali-aggregate-reaction-in-concrete-and-its-remedies/</a:t>
            </a:r>
            <a:r>
              <a:rPr lang="en-US" sz="900" dirty="0">
                <a:latin typeface="Garamond" panose="02020404030301010803" pitchFamily="18" charset="0"/>
              </a:rPr>
              <a:t> </a:t>
            </a:r>
          </a:p>
        </p:txBody>
      </p:sp>
      <p:pic>
        <p:nvPicPr>
          <p:cNvPr id="5" name="Picture 4"/>
          <p:cNvPicPr>
            <a:picLocks noChangeAspect="1"/>
          </p:cNvPicPr>
          <p:nvPr/>
        </p:nvPicPr>
        <p:blipFill>
          <a:blip r:embed="rId4"/>
          <a:stretch>
            <a:fillRect/>
          </a:stretch>
        </p:blipFill>
        <p:spPr>
          <a:xfrm>
            <a:off x="4686300" y="4008957"/>
            <a:ext cx="3886200" cy="1981200"/>
          </a:xfrm>
          <a:prstGeom prst="rect">
            <a:avLst/>
          </a:prstGeom>
        </p:spPr>
      </p:pic>
      <p:pic>
        <p:nvPicPr>
          <p:cNvPr id="9" name="Picture 8"/>
          <p:cNvPicPr>
            <a:picLocks noChangeAspect="1"/>
          </p:cNvPicPr>
          <p:nvPr/>
        </p:nvPicPr>
        <p:blipFill>
          <a:blip r:embed="rId5"/>
          <a:stretch>
            <a:fillRect/>
          </a:stretch>
        </p:blipFill>
        <p:spPr>
          <a:xfrm>
            <a:off x="609600" y="4008956"/>
            <a:ext cx="3695700" cy="1962973"/>
          </a:xfrm>
          <a:prstGeom prst="rect">
            <a:avLst/>
          </a:prstGeom>
        </p:spPr>
      </p:pic>
      <p:sp>
        <p:nvSpPr>
          <p:cNvPr id="10" name="Rectangle 9"/>
          <p:cNvSpPr/>
          <p:nvPr/>
        </p:nvSpPr>
        <p:spPr>
          <a:xfrm>
            <a:off x="721121" y="6074229"/>
            <a:ext cx="4191000" cy="369332"/>
          </a:xfrm>
          <a:prstGeom prst="rect">
            <a:avLst/>
          </a:prstGeom>
        </p:spPr>
        <p:txBody>
          <a:bodyPr wrap="square">
            <a:spAutoFit/>
          </a:bodyPr>
          <a:lstStyle/>
          <a:p>
            <a:r>
              <a:rPr lang="en-US" sz="900" dirty="0">
                <a:latin typeface="Garamond" panose="02020404030301010803" pitchFamily="18" charset="0"/>
                <a:hlinkClick r:id="rId6"/>
              </a:rPr>
              <a:t>https://gharpedia.com/different-methods-mixing-concrete/</a:t>
            </a:r>
            <a:endParaRPr lang="en-US" sz="900" dirty="0">
              <a:latin typeface="Garamond" panose="02020404030301010803" pitchFamily="18" charset="0"/>
            </a:endParaRPr>
          </a:p>
          <a:p>
            <a:endParaRPr lang="en-US" sz="900" dirty="0">
              <a:latin typeface="Garamond" panose="02020404030301010803" pitchFamily="18" charset="0"/>
            </a:endParaRPr>
          </a:p>
        </p:txBody>
      </p:sp>
    </p:spTree>
    <p:extLst>
      <p:ext uri="{BB962C8B-B14F-4D97-AF65-F5344CB8AC3E}">
        <p14:creationId xmlns:p14="http://schemas.microsoft.com/office/powerpoint/2010/main" val="2467893066"/>
      </p:ext>
    </p:extLst>
  </p:cSld>
  <p:clrMapOvr>
    <a:masterClrMapping/>
  </p:clrMapOvr>
</p:sld>
</file>

<file path=ppt/theme/theme1.xml><?xml version="1.0" encoding="utf-8"?>
<a:theme xmlns:a="http://schemas.openxmlformats.org/drawingml/2006/main" name="BoiseState_Presentation_Standard">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A67F7EB3-B12E-4EFB-B5BD-71C286836255}"/>
    </a:ext>
  </a:extLst>
</a:theme>
</file>

<file path=ppt/theme/theme2.xml><?xml version="1.0" encoding="utf-8"?>
<a:theme xmlns:a="http://schemas.openxmlformats.org/drawingml/2006/main" name="1_blank">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4EF0FCDD-25EB-4093-B50D-713D10A174B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BoiseState_Presentation_Standard.potx</Template>
  <TotalTime>125215</TotalTime>
  <Words>8534</Words>
  <Application>Microsoft Office PowerPoint</Application>
  <PresentationFormat>On-screen Show (4:3)</PresentationFormat>
  <Paragraphs>1254</Paragraphs>
  <Slides>68</Slides>
  <Notes>59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68</vt:i4>
      </vt:variant>
    </vt:vector>
  </HeadingPairs>
  <TitlesOfParts>
    <vt:vector size="82" baseType="lpstr">
      <vt:lpstr>AdvP4C4E51</vt:lpstr>
      <vt:lpstr>AdvTT5843c571</vt:lpstr>
      <vt:lpstr>AdvTT94c8263f.I</vt:lpstr>
      <vt:lpstr>Arial</vt:lpstr>
      <vt:lpstr>Calibri</vt:lpstr>
      <vt:lpstr>Cambria Math</vt:lpstr>
      <vt:lpstr>Garamond</vt:lpstr>
      <vt:lpstr>Gotham-Book</vt:lpstr>
      <vt:lpstr>Gotham-Medium</vt:lpstr>
      <vt:lpstr>Times New Roman</vt:lpstr>
      <vt:lpstr>Universal-GreekwithMathPi</vt:lpstr>
      <vt:lpstr>Wingdings</vt:lpstr>
      <vt:lpstr>BoiseState_Presentation_Standard</vt:lpstr>
      <vt:lpstr>1_blank</vt:lpstr>
      <vt:lpstr>Pavement Defects Detection Based on Yolov5 and Generative Adversarial Network </vt:lpstr>
      <vt:lpstr>PowerPoint Presentation</vt:lpstr>
      <vt:lpstr>PowerPoint Presentation</vt:lpstr>
      <vt:lpstr>Concrete</vt:lpstr>
      <vt:lpstr>Concrete</vt:lpstr>
      <vt:lpstr>Concrete Damage</vt:lpstr>
      <vt:lpstr>Concrete Damage</vt:lpstr>
      <vt:lpstr>Volume stability: Shrinkage/Expansion Induced Damage</vt:lpstr>
      <vt:lpstr>Alkali-Aggregate Reaction (AAR)</vt:lpstr>
      <vt:lpstr>PowerPoint Presentation</vt:lpstr>
      <vt:lpstr>Alkali-Silica Reaction (ASR)</vt:lpstr>
      <vt:lpstr>ASR Chemophysics</vt:lpstr>
      <vt:lpstr>ASR Chemophysics</vt:lpstr>
      <vt:lpstr>Available Models</vt:lpstr>
      <vt:lpstr>ASR expansion proposed by Franz-Josef Ulm  〖"et al." 〗^1</vt:lpstr>
      <vt:lpstr>ASR expansion proposed by Franz-Josef Ulm  〖"et al." 〗^1</vt:lpstr>
      <vt:lpstr>ASR expansion proposed by 〖"ZdeneÏk P. BazÏant" 〗^2</vt:lpstr>
      <vt:lpstr>ASR expansion proposed by Victor E. Saouma 〖"et al." 〗^3</vt:lpstr>
      <vt:lpstr>ASR expansion proposed by Victor E. Saouma 〖"et al." 〗^3</vt:lpstr>
      <vt:lpstr>ASR expansion proposed by Victor E. Saouma 〖"et al." 〗^3</vt:lpstr>
      <vt:lpstr>ASR expansion proposed by Victor E. Saouma 〖"et al." 〗^3</vt:lpstr>
      <vt:lpstr>Proposed Model</vt:lpstr>
      <vt:lpstr>ASR Model</vt:lpstr>
      <vt:lpstr>ASR Model</vt:lpstr>
      <vt:lpstr>ASR Model</vt:lpstr>
      <vt:lpstr>ASR Model</vt:lpstr>
      <vt:lpstr>ASR Model</vt:lpstr>
      <vt:lpstr>ASR Model</vt:lpstr>
      <vt:lpstr>ASR Model</vt:lpstr>
      <vt:lpstr>Mechanical Model</vt:lpstr>
      <vt:lpstr>Mechanical Model</vt:lpstr>
      <vt:lpstr>Mechanical Model</vt:lpstr>
      <vt:lpstr>Mechanical Model</vt:lpstr>
      <vt:lpstr>Stochastic Model</vt:lpstr>
      <vt:lpstr>Stochastic Model</vt:lpstr>
      <vt:lpstr>Stochastic Model</vt:lpstr>
      <vt:lpstr>Stochastic Model</vt:lpstr>
      <vt:lpstr>Stochastic Model</vt:lpstr>
      <vt:lpstr>Stochastic Model</vt:lpstr>
      <vt:lpstr>Stochastic Model</vt:lpstr>
      <vt:lpstr>Stochastic Model</vt:lpstr>
      <vt:lpstr>Stochastic Model</vt:lpstr>
      <vt:lpstr>Stochastic Model</vt:lpstr>
      <vt:lpstr>Preliminary Results</vt:lpstr>
      <vt:lpstr>Finite Element Analysis</vt:lpstr>
      <vt:lpstr>Finite Element Analysis</vt:lpstr>
      <vt:lpstr>Finite Element Analysis</vt:lpstr>
      <vt:lpstr>Finite Element Analysis</vt:lpstr>
      <vt:lpstr>Model Validation</vt:lpstr>
      <vt:lpstr>Model Validation</vt:lpstr>
      <vt:lpstr>Model Results</vt:lpstr>
      <vt:lpstr>Model Results</vt:lpstr>
      <vt:lpstr>Model Results</vt:lpstr>
      <vt:lpstr>Model Results</vt:lpstr>
      <vt:lpstr>Model Results</vt:lpstr>
      <vt:lpstr>Model Results</vt:lpstr>
      <vt:lpstr>Model Results</vt:lpstr>
      <vt:lpstr>Model Results</vt:lpstr>
      <vt:lpstr>Model Results</vt:lpstr>
      <vt:lpstr>Model Results</vt:lpstr>
      <vt:lpstr>Model Results</vt:lpstr>
      <vt:lpstr>Model Results</vt:lpstr>
      <vt:lpstr>Model Results</vt:lpstr>
      <vt:lpstr>Future Research Goal</vt:lpstr>
      <vt:lpstr>Future Development</vt:lpstr>
      <vt:lpstr>PowerPoint Presentation</vt:lpstr>
      <vt:lpstr>Acknowledgements</vt:lpstr>
      <vt:lpstr>Thank You</vt:lpstr>
    </vt:vector>
  </TitlesOfParts>
  <Company>Boise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Boise State PowerPoint Template</dc:title>
  <dc:creator>Teri Williams</dc:creator>
  <cp:lastModifiedBy>tianjie zhang</cp:lastModifiedBy>
  <cp:revision>467</cp:revision>
  <dcterms:created xsi:type="dcterms:W3CDTF">2015-02-18T20:10:19Z</dcterms:created>
  <dcterms:modified xsi:type="dcterms:W3CDTF">2022-03-15T23:57:11Z</dcterms:modified>
</cp:coreProperties>
</file>